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90" r:id="rId4"/>
    <p:sldMasterId id="2147483704" r:id="rId5"/>
  </p:sldMasterIdLst>
  <p:notesMasterIdLst>
    <p:notesMasterId r:id="rId37"/>
  </p:notesMasterIdLst>
  <p:sldIdLst>
    <p:sldId id="257" r:id="rId6"/>
    <p:sldId id="258" r:id="rId7"/>
    <p:sldId id="259" r:id="rId8"/>
    <p:sldId id="260" r:id="rId9"/>
    <p:sldId id="263" r:id="rId10"/>
    <p:sldId id="262" r:id="rId11"/>
    <p:sldId id="265" r:id="rId12"/>
    <p:sldId id="267" r:id="rId13"/>
    <p:sldId id="268" r:id="rId14"/>
    <p:sldId id="261" r:id="rId15"/>
    <p:sldId id="272" r:id="rId16"/>
    <p:sldId id="273" r:id="rId17"/>
    <p:sldId id="269" r:id="rId18"/>
    <p:sldId id="271" r:id="rId19"/>
    <p:sldId id="274" r:id="rId20"/>
    <p:sldId id="270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8" r:id="rId29"/>
    <p:sldId id="282" r:id="rId30"/>
    <p:sldId id="283" r:id="rId31"/>
    <p:sldId id="287" r:id="rId32"/>
    <p:sldId id="285" r:id="rId33"/>
    <p:sldId id="284" r:id="rId34"/>
    <p:sldId id="286" r:id="rId35"/>
    <p:sldId id="289" r:id="rId3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10" d="100"/>
          <a:sy n="110" d="100"/>
        </p:scale>
        <p:origin x="-258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4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7EB04-1910-42F7-9674-129C6F70D871}" type="datetimeFigureOut">
              <a:rPr lang="hr-HR" smtClean="0"/>
              <a:t>24.11.2016.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3DBBE-653A-44F8-B531-F0DBCB6C3D2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716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3DBBE-653A-44F8-B531-F0DBCB6C3D26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20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3DBBE-653A-44F8-B531-F0DBCB6C3D26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038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3DBBE-653A-44F8-B531-F0DBCB6C3D26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677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3DBBE-653A-44F8-B531-F0DBCB6C3D26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7713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A2B9608E-EB66-4F0B-817A-4BE6CFBF4191}" type="slidenum">
              <a:rPr lang="hr-HR" altLang="sr-Latn-RS">
                <a:solidFill>
                  <a:prstClr val="black"/>
                </a:solidFill>
                <a:latin typeface="Calibri" pitchFamily="34" charset="0"/>
              </a:rPr>
              <a:pPr/>
              <a:t>24</a:t>
            </a:fld>
            <a:endParaRPr lang="hr-HR" altLang="sr-Latn-R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Ohrid, April 2007</a:t>
            </a: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ModelHVSR – overview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A6D5C-1989-4123-AB3D-BDF2D7A82BE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4133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7C80-E2F3-4D72-A11B-51B0F03882F3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C0979-DE14-47C7-AA6F-B03950EB42F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89671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6892B3-E42F-4E89-8F8E-69989284CF8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0DCE2-D518-4AE0-A6A4-CFFEDB0E7E88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4937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r-H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8DF72EF-8884-46C3-8815-6E2905E98594}" type="slidenum">
              <a:rPr lang="hr-HR" altLang="en-US"/>
              <a:pPr/>
              <a:t>‹#›</a:t>
            </a:fld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3042514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525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>
                <a:solidFill>
                  <a:prstClr val="black"/>
                </a:solidFill>
              </a:rPr>
              <a:t>09. travnja 2007.</a:t>
            </a:r>
            <a:r>
              <a:rPr lang="hr-HR" sz="140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>
                <a:solidFill>
                  <a:prstClr val="black"/>
                </a:solidFill>
              </a:rPr>
              <a:t>HATZ</a:t>
            </a:r>
          </a:p>
        </p:txBody>
      </p:sp>
    </p:spTree>
    <p:extLst>
      <p:ext uri="{BB962C8B-B14F-4D97-AF65-F5344CB8AC3E}">
        <p14:creationId xmlns:p14="http://schemas.microsoft.com/office/powerpoint/2010/main" val="3105865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>
                <a:solidFill>
                  <a:prstClr val="black"/>
                </a:solidFill>
              </a:rPr>
              <a:t>09. travnja 2007.</a:t>
            </a:r>
            <a:r>
              <a:rPr lang="hr-HR" sz="140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>
                <a:solidFill>
                  <a:prstClr val="black"/>
                </a:solidFill>
              </a:rPr>
              <a:t>HATZ</a:t>
            </a:r>
          </a:p>
        </p:txBody>
      </p:sp>
    </p:spTree>
    <p:extLst>
      <p:ext uri="{BB962C8B-B14F-4D97-AF65-F5344CB8AC3E}">
        <p14:creationId xmlns:p14="http://schemas.microsoft.com/office/powerpoint/2010/main" val="2447880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>
                <a:solidFill>
                  <a:prstClr val="black"/>
                </a:solidFill>
              </a:rPr>
              <a:t>09. travnja 2007.</a:t>
            </a:r>
            <a:r>
              <a:rPr lang="hr-HR" sz="140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>
                <a:solidFill>
                  <a:prstClr val="black"/>
                </a:solidFill>
              </a:rPr>
              <a:t>HATZ</a:t>
            </a:r>
          </a:p>
        </p:txBody>
      </p:sp>
    </p:spTree>
    <p:extLst>
      <p:ext uri="{BB962C8B-B14F-4D97-AF65-F5344CB8AC3E}">
        <p14:creationId xmlns:p14="http://schemas.microsoft.com/office/powerpoint/2010/main" val="378288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ED7AC-A138-443D-90DB-32EAA4093D27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83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80257-0861-4FFC-8AE3-9C6F42162E09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53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671B4-0400-4A53-9614-9C381A3011ED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6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1241E-E72B-4971-8492-92298C20D023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A20C6-6601-4184-A1E0-8AE1C48A121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92839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5E13B-B64E-49A8-B008-4353A160B145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30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227D-3CCF-40D5-A56E-38935C1AC6FE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8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70033-A6F3-47B7-8742-95E0AA1390D3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13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4C32D2-A53C-48FC-A9CC-B8F18DBFE6C6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57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E6C91-66BA-4DF0-9F82-AFAE34E9AF6C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05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D2EB5-5F44-49D1-ACFA-C28D168A117C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47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71541-5EF2-48B4-976C-91584BDAB9EF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56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F6E25-A563-4E6D-88BB-918EB5B06ACB}" type="slidenum">
              <a:rPr lang="hr-HR" altLang="sr-Latn-R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44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11776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776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</p:grpSp>
      <p:sp>
        <p:nvSpPr>
          <p:cNvPr id="11776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srgbClr val="FFFFFF"/>
              </a:solidFill>
            </a:endParaRPr>
          </a:p>
        </p:txBody>
      </p: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11776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grpSp>
          <p:nvGrpSpPr>
            <p:cNvPr id="11776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1776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777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777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</p:grpSp>
      <p:grpSp>
        <p:nvGrpSpPr>
          <p:cNvPr id="11777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1777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777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777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777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778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778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</p:grpSp>
      <p:sp>
        <p:nvSpPr>
          <p:cNvPr id="11778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altLang="sr-Latn-RS" noProof="0" smtClean="0"/>
              <a:t>Click to edit Master title style</a:t>
            </a:r>
          </a:p>
        </p:txBody>
      </p:sp>
      <p:sp>
        <p:nvSpPr>
          <p:cNvPr id="11778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altLang="sr-Latn-RS" noProof="0" smtClean="0"/>
              <a:t>Click to edit Master subtitle style</a:t>
            </a:r>
          </a:p>
        </p:txBody>
      </p:sp>
      <p:sp>
        <p:nvSpPr>
          <p:cNvPr id="117784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11778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7938968-3DFB-4A46-A4A8-1D6EF49E5FF2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117786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0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46944-AC53-4064-A17A-D867705726DE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02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797F2-D02F-4785-880E-1AC7E64E38A5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264F-5D94-4503-9DD6-32FA71DAFB5F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83229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BFC21-5B5A-420D-8860-CA944E20D42F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24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4005D-240A-4E31-BC21-87ED54E18729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30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1C803-396F-49A8-A4A8-B1E080733E5C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0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07F2D-33EA-4E10-9752-873CDBEBE5F8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45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EC220-E25A-4DF9-ACFC-36EDFF50851E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112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7ADA1-7BB9-42AB-8882-5FC83DC763FD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61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A533B-6B5C-4A9F-9BF7-87A9F1C455D0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44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21367-486F-417C-B787-8D630FE49727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35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365EB-9EFD-4E3E-9F62-B09841657E46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2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453658D-42A9-4F10-BCED-479E551E00F3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0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38686-C10E-4D43-8A06-CA79C5292138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1C809-1E08-4C3D-9AEB-7348865C22F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52164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40C42F0-0D42-4A49-8F31-9BD030F73AC4}" type="slidenum">
              <a:rPr lang="en-US" altLang="sr-Latn-RS">
                <a:solidFill>
                  <a:srgbClr val="FFFFFF"/>
                </a:solidFill>
              </a:rPr>
              <a:pPr/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38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r-Latn-CS"/>
              <a:t>Ohrid, April 2007</a:t>
            </a: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/>
              <a:t>ModelHVSR – overview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7A1FD-70F3-4F28-AD6A-7E32B7A3AC76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54821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79B95-5B79-4262-AF65-3F6F049E60B3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A8187-BC99-47EA-8B23-3B51045EA5B7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9881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40F9E-04C7-4FA8-9B48-837613A02DB5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DE8E6-DA6D-4138-8371-AA05C96464B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0692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C15E9-A640-408C-8D40-1495E8BE2B23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469FC-BA91-42DA-A393-AAB5E26D1483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9882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2A50-8AA1-4C18-A3A8-33FB128C9DE8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501D-5A91-4C80-885A-B04E4442060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97159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8AB00-9F02-4230-A16E-3E5FFEE18FBF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9A1E-788C-4C5B-979A-14C460002CB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22072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8B4EC-96C6-4DF1-98B4-5449F61CF04F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D511B6-F51B-4352-83E5-457E17C4A75B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57375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B7584-B869-419A-89EE-60DF3062D09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9ADA3-766F-4110-A04B-5150E8DE396F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1569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7E4B8-F1B1-48BE-9074-6E6DD64260B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F18D4-7440-4F33-9DB8-5A1C8201B3CE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108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E5102-1B13-460E-A25F-A5149C2C8B4A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85697-0E7C-4055-9A23-56C7CA576A2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24180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425CD-25DD-4E7B-AE53-17A2B5E6CAFD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04D28-34F3-4E8F-BBE1-961E8A3D6F9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37872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DFC03-C8DF-4EA3-8F25-C99C92ED2072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C5703-BF58-48AD-B47F-26CC3C22871B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239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84BBA-BA96-4908-8A93-820F05240349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92FEB-6FBE-4D47-B7D4-4E0EDF9A455E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8699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B666-8AF3-40B0-BF36-527CF1A2103C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EFF1E18-A5DC-42C1-9507-8C99A9EC549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1984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81170-0BD7-4E7D-9426-BD594B17A1DC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506A5-808C-48CF-859B-751C0A34C44C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9253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52389-1043-49EC-BBDC-BFED273CE62D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4ADEB-A52E-4848-AD48-4F5ED54A251C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6652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FCD7F7B-FE1A-4747-8BF9-7A5D380130C3}" type="datetimeFigureOut">
              <a:rPr lang="sr-Latn-CS"/>
              <a:pPr>
                <a:defRPr/>
              </a:pPr>
              <a:t>24.11.2016.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36C9B0-BED0-4E8B-94B2-8B07A9719EB1}" type="slidenum">
              <a:rPr lang="hr-HR" altLang="sr-Latn-R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12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7325"/>
            <a:ext cx="1371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>
                <a:solidFill>
                  <a:prstClr val="black"/>
                </a:solidFill>
              </a:rPr>
              <a:t>09. travnja 2007.	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0" y="65532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>
                <a:solidFill>
                  <a:prstClr val="black"/>
                </a:solidFill>
              </a:rPr>
              <a:t>HATZ</a:t>
            </a:r>
          </a:p>
        </p:txBody>
      </p:sp>
    </p:spTree>
    <p:extLst>
      <p:ext uri="{BB962C8B-B14F-4D97-AF65-F5344CB8AC3E}">
        <p14:creationId xmlns:p14="http://schemas.microsoft.com/office/powerpoint/2010/main" val="270499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Click to edit Master text styles</a:t>
            </a:r>
          </a:p>
          <a:p>
            <a:pPr lvl="1"/>
            <a:r>
              <a:rPr lang="hr-HR" altLang="sr-Latn-RS" smtClean="0"/>
              <a:t>Second level</a:t>
            </a:r>
          </a:p>
          <a:p>
            <a:pPr lvl="2"/>
            <a:r>
              <a:rPr lang="hr-HR" altLang="sr-Latn-RS" smtClean="0"/>
              <a:t>Third level</a:t>
            </a:r>
          </a:p>
          <a:p>
            <a:pPr lvl="3"/>
            <a:r>
              <a:rPr lang="hr-HR" altLang="sr-Latn-RS" smtClean="0"/>
              <a:t>Fourth level</a:t>
            </a:r>
          </a:p>
          <a:p>
            <a:pPr lvl="4"/>
            <a:r>
              <a:rPr lang="hr-HR" altLang="sr-Latn-R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r-HR" altLang="sr-Latn-R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21A06C-037C-4B44-BF03-3E2BCBFB3720}" type="slidenum">
              <a:rPr lang="hr-HR" altLang="sr-Latn-R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8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73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673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674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</p:grpSp>
      <p:sp>
        <p:nvSpPr>
          <p:cNvPr id="11674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5748 w 5748"/>
              <a:gd name="T1" fmla="*/ 246 h 246"/>
              <a:gd name="T2" fmla="*/ 0 w 5748"/>
              <a:gd name="T3" fmla="*/ 246 h 246"/>
              <a:gd name="T4" fmla="*/ 0 w 5748"/>
              <a:gd name="T5" fmla="*/ 0 h 246"/>
              <a:gd name="T6" fmla="*/ 5748 w 5748"/>
              <a:gd name="T7" fmla="*/ 0 h 246"/>
              <a:gd name="T8" fmla="*/ 5748 w 5748"/>
              <a:gd name="T9" fmla="*/ 246 h 246"/>
              <a:gd name="T10" fmla="*/ 5748 w 5748"/>
              <a:gd name="T11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srgbClr val="FFFFFF"/>
              </a:solidFill>
            </a:endParaRPr>
          </a:p>
        </p:txBody>
      </p:sp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1674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grpSp>
          <p:nvGrpSpPr>
            <p:cNvPr id="11674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1674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674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18 h 353"/>
                  <a:gd name="T4" fmla="*/ 24 w 186"/>
                  <a:gd name="T5" fmla="*/ 30 h 353"/>
                  <a:gd name="T6" fmla="*/ 18 w 186"/>
                  <a:gd name="T7" fmla="*/ 66 h 353"/>
                  <a:gd name="T8" fmla="*/ 42 w 186"/>
                  <a:gd name="T9" fmla="*/ 114 h 353"/>
                  <a:gd name="T10" fmla="*/ 48 w 186"/>
                  <a:gd name="T11" fmla="*/ 162 h 353"/>
                  <a:gd name="T12" fmla="*/ 0 w 186"/>
                  <a:gd name="T13" fmla="*/ 353 h 353"/>
                  <a:gd name="T14" fmla="*/ 54 w 186"/>
                  <a:gd name="T15" fmla="*/ 233 h 353"/>
                  <a:gd name="T16" fmla="*/ 84 w 186"/>
                  <a:gd name="T17" fmla="*/ 216 h 353"/>
                  <a:gd name="T18" fmla="*/ 126 w 186"/>
                  <a:gd name="T19" fmla="*/ 126 h 353"/>
                  <a:gd name="T20" fmla="*/ 144 w 186"/>
                  <a:gd name="T21" fmla="*/ 120 h 353"/>
                  <a:gd name="T22" fmla="*/ 144 w 186"/>
                  <a:gd name="T23" fmla="*/ 90 h 353"/>
                  <a:gd name="T24" fmla="*/ 186 w 186"/>
                  <a:gd name="T25" fmla="*/ 66 h 353"/>
                  <a:gd name="T26" fmla="*/ 162 w 186"/>
                  <a:gd name="T27" fmla="*/ 60 h 353"/>
                  <a:gd name="T28" fmla="*/ 36 w 186"/>
                  <a:gd name="T29" fmla="*/ 0 h 353"/>
                  <a:gd name="T30" fmla="*/ 36 w 186"/>
                  <a:gd name="T31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674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674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6 h 66"/>
                  <a:gd name="T8" fmla="*/ 6 w 155"/>
                  <a:gd name="T9" fmla="*/ 18 h 66"/>
                  <a:gd name="T10" fmla="*/ 0 w 155"/>
                  <a:gd name="T11" fmla="*/ 24 h 66"/>
                  <a:gd name="T12" fmla="*/ 78 w 155"/>
                  <a:gd name="T13" fmla="*/ 60 h 66"/>
                  <a:gd name="T14" fmla="*/ 96 w 155"/>
                  <a:gd name="T15" fmla="*/ 42 h 66"/>
                  <a:gd name="T16" fmla="*/ 155 w 155"/>
                  <a:gd name="T17" fmla="*/ 66 h 66"/>
                  <a:gd name="T18" fmla="*/ 126 w 155"/>
                  <a:gd name="T19" fmla="*/ 24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  <p:sp>
            <p:nvSpPr>
              <p:cNvPr id="11674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36 h 72"/>
                  <a:gd name="T2" fmla="*/ 0 w 42"/>
                  <a:gd name="T3" fmla="*/ 18 h 72"/>
                  <a:gd name="T4" fmla="*/ 12 w 42"/>
                  <a:gd name="T5" fmla="*/ 6 h 72"/>
                  <a:gd name="T6" fmla="*/ 0 w 42"/>
                  <a:gd name="T7" fmla="*/ 6 h 72"/>
                  <a:gd name="T8" fmla="*/ 12 w 42"/>
                  <a:gd name="T9" fmla="*/ 6 h 72"/>
                  <a:gd name="T10" fmla="*/ 24 w 42"/>
                  <a:gd name="T11" fmla="*/ 6 h 72"/>
                  <a:gd name="T12" fmla="*/ 36 w 42"/>
                  <a:gd name="T13" fmla="*/ 6 h 72"/>
                  <a:gd name="T14" fmla="*/ 42 w 42"/>
                  <a:gd name="T15" fmla="*/ 0 h 72"/>
                  <a:gd name="T16" fmla="*/ 30 w 42"/>
                  <a:gd name="T17" fmla="*/ 18 h 72"/>
                  <a:gd name="T18" fmla="*/ 42 w 42"/>
                  <a:gd name="T19" fmla="*/ 48 h 72"/>
                  <a:gd name="T20" fmla="*/ 12 w 42"/>
                  <a:gd name="T21" fmla="*/ 72 h 72"/>
                  <a:gd name="T22" fmla="*/ 6 w 42"/>
                  <a:gd name="T23" fmla="*/ 36 h 72"/>
                  <a:gd name="T24" fmla="*/ 6 w 42"/>
                  <a:gd name="T25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hr-HR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675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</p:grpSp>
      <p:grpSp>
        <p:nvGrpSpPr>
          <p:cNvPr id="11675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1675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0 h 287"/>
                <a:gd name="T4" fmla="*/ 66 w 365"/>
                <a:gd name="T5" fmla="*/ 108 h 287"/>
                <a:gd name="T6" fmla="*/ 143 w 365"/>
                <a:gd name="T7" fmla="*/ 180 h 287"/>
                <a:gd name="T8" fmla="*/ 191 w 365"/>
                <a:gd name="T9" fmla="*/ 168 h 287"/>
                <a:gd name="T10" fmla="*/ 341 w 365"/>
                <a:gd name="T11" fmla="*/ 287 h 287"/>
                <a:gd name="T12" fmla="*/ 305 w 365"/>
                <a:gd name="T13" fmla="*/ 174 h 287"/>
                <a:gd name="T14" fmla="*/ 365 w 365"/>
                <a:gd name="T15" fmla="*/ 132 h 287"/>
                <a:gd name="T16" fmla="*/ 359 w 365"/>
                <a:gd name="T17" fmla="*/ 126 h 287"/>
                <a:gd name="T18" fmla="*/ 335 w 365"/>
                <a:gd name="T19" fmla="*/ 114 h 287"/>
                <a:gd name="T20" fmla="*/ 299 w 365"/>
                <a:gd name="T21" fmla="*/ 90 h 287"/>
                <a:gd name="T22" fmla="*/ 257 w 365"/>
                <a:gd name="T23" fmla="*/ 72 h 287"/>
                <a:gd name="T24" fmla="*/ 215 w 365"/>
                <a:gd name="T25" fmla="*/ 54 h 287"/>
                <a:gd name="T26" fmla="*/ 173 w 365"/>
                <a:gd name="T27" fmla="*/ 36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675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675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0 h 60"/>
                <a:gd name="T16" fmla="*/ 65 w 71"/>
                <a:gd name="T17" fmla="*/ 42 h 60"/>
                <a:gd name="T18" fmla="*/ 71 w 71"/>
                <a:gd name="T19" fmla="*/ 54 h 60"/>
                <a:gd name="T20" fmla="*/ 71 w 71"/>
                <a:gd name="T21" fmla="*/ 60 h 60"/>
                <a:gd name="T22" fmla="*/ 59 w 71"/>
                <a:gd name="T23" fmla="*/ 54 h 60"/>
                <a:gd name="T24" fmla="*/ 47 w 71"/>
                <a:gd name="T25" fmla="*/ 42 h 60"/>
                <a:gd name="T26" fmla="*/ 23 w 71"/>
                <a:gd name="T27" fmla="*/ 30 h 60"/>
                <a:gd name="T28" fmla="*/ 23 w 71"/>
                <a:gd name="T29" fmla="*/ 36 h 60"/>
                <a:gd name="T30" fmla="*/ 18 w 71"/>
                <a:gd name="T31" fmla="*/ 42 h 60"/>
                <a:gd name="T32" fmla="*/ 12 w 71"/>
                <a:gd name="T33" fmla="*/ 48 h 60"/>
                <a:gd name="T34" fmla="*/ 6 w 71"/>
                <a:gd name="T35" fmla="*/ 48 h 60"/>
                <a:gd name="T36" fmla="*/ 6 w 71"/>
                <a:gd name="T37" fmla="*/ 48 h 60"/>
                <a:gd name="T38" fmla="*/ 6 w 71"/>
                <a:gd name="T39" fmla="*/ 36 h 60"/>
                <a:gd name="T40" fmla="*/ 0 w 71"/>
                <a:gd name="T41" fmla="*/ 18 h 60"/>
                <a:gd name="T42" fmla="*/ 0 w 71"/>
                <a:gd name="T43" fmla="*/ 1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675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4 h 162"/>
                <a:gd name="T10" fmla="*/ 96 w 161"/>
                <a:gd name="T11" fmla="*/ 60 h 162"/>
                <a:gd name="T12" fmla="*/ 102 w 161"/>
                <a:gd name="T13" fmla="*/ 72 h 162"/>
                <a:gd name="T14" fmla="*/ 108 w 161"/>
                <a:gd name="T15" fmla="*/ 84 h 162"/>
                <a:gd name="T16" fmla="*/ 120 w 161"/>
                <a:gd name="T17" fmla="*/ 96 h 162"/>
                <a:gd name="T18" fmla="*/ 143 w 161"/>
                <a:gd name="T19" fmla="*/ 114 h 162"/>
                <a:gd name="T20" fmla="*/ 155 w 161"/>
                <a:gd name="T21" fmla="*/ 138 h 162"/>
                <a:gd name="T22" fmla="*/ 161 w 161"/>
                <a:gd name="T23" fmla="*/ 156 h 162"/>
                <a:gd name="T24" fmla="*/ 161 w 161"/>
                <a:gd name="T25" fmla="*/ 162 h 162"/>
                <a:gd name="T26" fmla="*/ 96 w 161"/>
                <a:gd name="T27" fmla="*/ 102 h 162"/>
                <a:gd name="T28" fmla="*/ 30 w 161"/>
                <a:gd name="T29" fmla="*/ 54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675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0 h 60"/>
                <a:gd name="T4" fmla="*/ 41 w 59"/>
                <a:gd name="T5" fmla="*/ 36 h 60"/>
                <a:gd name="T6" fmla="*/ 47 w 59"/>
                <a:gd name="T7" fmla="*/ 42 h 60"/>
                <a:gd name="T8" fmla="*/ 53 w 59"/>
                <a:gd name="T9" fmla="*/ 54 h 60"/>
                <a:gd name="T10" fmla="*/ 53 w 59"/>
                <a:gd name="T11" fmla="*/ 60 h 60"/>
                <a:gd name="T12" fmla="*/ 47 w 59"/>
                <a:gd name="T13" fmla="*/ 54 h 60"/>
                <a:gd name="T14" fmla="*/ 35 w 59"/>
                <a:gd name="T15" fmla="*/ 48 h 60"/>
                <a:gd name="T16" fmla="*/ 23 w 59"/>
                <a:gd name="T17" fmla="*/ 36 h 60"/>
                <a:gd name="T18" fmla="*/ 17 w 59"/>
                <a:gd name="T19" fmla="*/ 30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  <p:sp>
          <p:nvSpPr>
            <p:cNvPr id="11675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6 h 204"/>
                <a:gd name="T2" fmla="*/ 245 w 245"/>
                <a:gd name="T3" fmla="*/ 42 h 204"/>
                <a:gd name="T4" fmla="*/ 209 w 245"/>
                <a:gd name="T5" fmla="*/ 84 h 204"/>
                <a:gd name="T6" fmla="*/ 143 w 245"/>
                <a:gd name="T7" fmla="*/ 132 h 204"/>
                <a:gd name="T8" fmla="*/ 167 w 245"/>
                <a:gd name="T9" fmla="*/ 156 h 204"/>
                <a:gd name="T10" fmla="*/ 179 w 245"/>
                <a:gd name="T11" fmla="*/ 204 h 204"/>
                <a:gd name="T12" fmla="*/ 77 w 245"/>
                <a:gd name="T13" fmla="*/ 132 h 204"/>
                <a:gd name="T14" fmla="*/ 47 w 245"/>
                <a:gd name="T15" fmla="*/ 84 h 204"/>
                <a:gd name="T16" fmla="*/ 89 w 245"/>
                <a:gd name="T17" fmla="*/ 66 h 204"/>
                <a:gd name="T18" fmla="*/ 59 w 245"/>
                <a:gd name="T19" fmla="*/ 36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6 h 204"/>
                <a:gd name="T50" fmla="*/ 233 w 245"/>
                <a:gd name="T51" fmla="*/ 3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hr-HR">
                <a:solidFill>
                  <a:srgbClr val="FFFFFF"/>
                </a:solidFill>
              </a:endParaRPr>
            </a:p>
          </p:txBody>
        </p:sp>
      </p:grpSp>
      <p:sp>
        <p:nvSpPr>
          <p:cNvPr id="11675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1675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  <p:sp>
        <p:nvSpPr>
          <p:cNvPr id="11676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11676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sr-Latn-RS">
              <a:solidFill>
                <a:srgbClr val="FFFFFF"/>
              </a:solidFill>
            </a:endParaRPr>
          </a:p>
        </p:txBody>
      </p:sp>
      <p:sp>
        <p:nvSpPr>
          <p:cNvPr id="11676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4DCE91-1675-4854-87C9-5532C8FDA670}" type="slidenum">
              <a:rPr lang="en-US" altLang="sr-Latn-R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sr-Latn-R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2738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sr-Latn-RS" smtClean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016B319-8862-4C4C-9070-1AB24C5C8914}" type="datetimeFigureOut">
              <a:rPr lang="sr-Latn-CS"/>
              <a:pPr>
                <a:defRPr/>
              </a:pPr>
              <a:t>25.11.2016.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16D1CE-FBAF-4AEC-ABCC-133A26E689F3}" type="slidenum">
              <a:rPr lang="hr-HR" altLang="sr-Latn-R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r-HR" altLang="sr-Latn-RS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41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4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r-HR" noProof="1" smtClean="0"/>
              <a:t>IVO ALLEGRETTI</a:t>
            </a:r>
          </a:p>
          <a:p>
            <a:pPr>
              <a:defRPr/>
            </a:pPr>
            <a:r>
              <a:rPr lang="hr-HR" sz="2000" noProof="1" smtClean="0"/>
              <a:t>SEIZMOLOŠKA SLUŽBA HRVATSKE</a:t>
            </a:r>
          </a:p>
          <a:p>
            <a:pPr>
              <a:defRPr/>
            </a:pPr>
            <a:r>
              <a:rPr lang="hr-HR" noProof="1" smtClean="0"/>
              <a:t>Geofizički odsjek pmf-a, </a:t>
            </a:r>
          </a:p>
          <a:p>
            <a:pPr>
              <a:defRPr/>
            </a:pPr>
            <a:r>
              <a:rPr lang="hr-HR" noProof="1" smtClean="0"/>
              <a:t>Horvatovac bb,</a:t>
            </a:r>
            <a:br>
              <a:rPr lang="hr-HR" noProof="1" smtClean="0"/>
            </a:br>
            <a:r>
              <a:rPr lang="hr-HR" noProof="1" smtClean="0"/>
              <a:t>10000 Zagreb, </a:t>
            </a:r>
          </a:p>
          <a:p>
            <a:pPr>
              <a:defRPr/>
            </a:pPr>
            <a:r>
              <a:rPr lang="hr-HR" noProof="1" smtClean="0"/>
              <a:t>hrvatska, </a:t>
            </a:r>
          </a:p>
          <a:p>
            <a:pPr>
              <a:defRPr/>
            </a:pPr>
            <a:r>
              <a:rPr lang="hr-HR" sz="1400" noProof="1" smtClean="0"/>
              <a:t>alleg@irb.hr</a:t>
            </a:r>
            <a:endParaRPr lang="hr-HR" sz="1400" noProof="1"/>
          </a:p>
        </p:txBody>
      </p:sp>
      <p:sp>
        <p:nvSpPr>
          <p:cNvPr id="1331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altLang="sr-Latn-RS" dirty="0" smtClean="0"/>
              <a:t>Instrumentalna seizmologija u Zagrebu – 110 godina</a:t>
            </a:r>
          </a:p>
        </p:txBody>
      </p:sp>
    </p:spTree>
    <p:extLst>
      <p:ext uri="{BB962C8B-B14F-4D97-AF65-F5344CB8AC3E}">
        <p14:creationId xmlns:p14="http://schemas.microsoft.com/office/powerpoint/2010/main" val="14355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01752" y="1371318"/>
            <a:ext cx="4040188" cy="923330"/>
          </a:xfrm>
        </p:spPr>
        <p:txBody>
          <a:bodyPr>
            <a:spAutoFit/>
          </a:bodyPr>
          <a:lstStyle/>
          <a:p>
            <a:r>
              <a:rPr lang="es-ES" sz="1800" dirty="0"/>
              <a:t>1948. </a:t>
            </a:r>
            <a:r>
              <a:rPr lang="es-ES" sz="1800" dirty="0" smtClean="0"/>
              <a:t>G</a:t>
            </a:r>
            <a:r>
              <a:rPr lang="hr-HR" sz="1800" dirty="0" smtClean="0"/>
              <a:t>eofizički zavod</a:t>
            </a:r>
            <a:r>
              <a:rPr lang="es-ES" sz="1800" dirty="0" smtClean="0"/>
              <a:t> </a:t>
            </a:r>
            <a:r>
              <a:rPr lang="es-ES" sz="1800" dirty="0"/>
              <a:t>postaje dio  </a:t>
            </a:r>
            <a:r>
              <a:rPr lang="es-ES" sz="1800" dirty="0" smtClean="0"/>
              <a:t>P</a:t>
            </a:r>
            <a:r>
              <a:rPr lang="hr-HR" sz="1800" dirty="0" smtClean="0"/>
              <a:t>rirodoslovno-matematičkog fakulteta</a:t>
            </a:r>
            <a:r>
              <a:rPr lang="hr-HR" sz="1800" dirty="0"/>
              <a:t>.</a:t>
            </a:r>
            <a:endParaRPr lang="es-E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791330" y="1487424"/>
            <a:ext cx="4041775" cy="731520"/>
          </a:xfrm>
        </p:spPr>
        <p:txBody>
          <a:bodyPr/>
          <a:lstStyle/>
          <a:p>
            <a:r>
              <a:rPr lang="hr-HR" sz="1800" dirty="0" smtClean="0"/>
              <a:t>1982. Geofizički zavod seli u novu zgradu na Horvatovac 95.</a:t>
            </a:r>
            <a:endParaRPr lang="hr-HR" sz="1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"/>
          </p:nvPr>
        </p:nvSpPr>
        <p:spPr>
          <a:xfrm>
            <a:off x="179512" y="2276872"/>
            <a:ext cx="4248472" cy="4025717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800" dirty="0" smtClean="0"/>
              <a:t>Pedesetih do </a:t>
            </a:r>
            <a:r>
              <a:rPr lang="hr-HR" sz="1800" dirty="0" smtClean="0"/>
              <a:t>sedamdesetih </a:t>
            </a:r>
            <a:r>
              <a:rPr lang="hr-HR" sz="1800" dirty="0" smtClean="0"/>
              <a:t>godina </a:t>
            </a:r>
            <a:r>
              <a:rPr lang="hr-HR" sz="1800" dirty="0" smtClean="0"/>
              <a:t>prošlog </a:t>
            </a:r>
            <a:r>
              <a:rPr lang="hr-HR" sz="1800" dirty="0" smtClean="0"/>
              <a:t>stoljeća: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800" dirty="0" smtClean="0"/>
              <a:t>mehanički seizmografi tipa Wiechert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800" dirty="0" smtClean="0"/>
              <a:t>prikupljanje učinaka potresa 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800" dirty="0" smtClean="0"/>
              <a:t>Promptno </a:t>
            </a:r>
            <a:r>
              <a:rPr lang="hr-HR" sz="1800" i="1" u="sng" dirty="0" smtClean="0">
                <a:solidFill>
                  <a:srgbClr val="0070C0"/>
                </a:solidFill>
              </a:rPr>
              <a:t>obavještavanje</a:t>
            </a:r>
            <a:r>
              <a:rPr lang="hr-HR" sz="1800" dirty="0" smtClean="0"/>
              <a:t> javnosti o jačim potresima (Skopje, Makarska, Banja Luka, Furlanija, Crna Gora...).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800" dirty="0" smtClean="0"/>
              <a:t>Tri stalne postaje: Puntijarka (1974), Hvar(1972) i Dubrovnik (1984).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800" dirty="0" smtClean="0"/>
              <a:t>Prve privremene seizmološke postaje za potrebe gospodarstva: Labin (1970), Oborovo, Vir...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sz="1800" dirty="0" smtClean="0"/>
              <a:t>Prvo računalo: Digital 1000 (KOPA)</a:t>
            </a:r>
            <a:endParaRPr lang="hr-HR" sz="18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572000" y="2276872"/>
            <a:ext cx="4392488" cy="3471720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hr-HR" sz="1800" dirty="0" smtClean="0"/>
              <a:t>Okupilo se sedam asistenata oko prof. dr. Dragutina Skoke. </a:t>
            </a:r>
          </a:p>
          <a:p>
            <a:pPr marL="0" indent="0">
              <a:buNone/>
            </a:pPr>
            <a:r>
              <a:rPr lang="hr-HR" sz="1800" dirty="0" smtClean="0"/>
              <a:t>Po preseljenju na Horvatovac organizirano je </a:t>
            </a:r>
            <a:r>
              <a:rPr lang="hr-HR" sz="1800" dirty="0" smtClean="0">
                <a:solidFill>
                  <a:srgbClr val="0070C0"/>
                </a:solidFill>
              </a:rPr>
              <a:t>„Seizmološko dežurstvo” </a:t>
            </a:r>
            <a:r>
              <a:rPr lang="hr-HR" sz="1800" dirty="0" smtClean="0"/>
              <a:t>- </a:t>
            </a:r>
            <a:r>
              <a:rPr lang="hr-HR" sz="1800" dirty="0" smtClean="0">
                <a:solidFill>
                  <a:srgbClr val="0070C0"/>
                </a:solidFill>
              </a:rPr>
              <a:t>obavijesti o potresu dostavljane „Obavještajno-informativnim centrima. </a:t>
            </a:r>
          </a:p>
          <a:p>
            <a:pPr marL="0" indent="0">
              <a:spcBef>
                <a:spcPts val="0"/>
              </a:spcBef>
              <a:buNone/>
            </a:pPr>
            <a:endParaRPr lang="hr-HR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hr-HR" sz="1800" dirty="0" smtClean="0"/>
              <a:t>Komunikacije: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1800" dirty="0" smtClean="0"/>
              <a:t>telefon,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1800" dirty="0" smtClean="0">
                <a:solidFill>
                  <a:srgbClr val="0070C0"/>
                </a:solidFill>
              </a:rPr>
              <a:t>teleprinter</a:t>
            </a:r>
            <a:r>
              <a:rPr lang="hr-HR" sz="1800" dirty="0" smtClean="0"/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1800" dirty="0" smtClean="0"/>
              <a:t>kasnije i 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1800" dirty="0" smtClean="0"/>
              <a:t>telefaks.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01625" y="221739"/>
            <a:ext cx="8534400" cy="830997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br>
              <a:rPr lang="hr-HR" altLang="sr-Latn-RS" sz="2400" dirty="0" smtClean="0">
                <a:solidFill>
                  <a:srgbClr val="D16349"/>
                </a:solidFill>
              </a:rPr>
            </a:br>
            <a:r>
              <a:rPr lang="hr-HR" altLang="sr-Latn-RS" sz="2400" dirty="0" smtClean="0">
                <a:solidFill>
                  <a:srgbClr val="D16349"/>
                </a:solidFill>
              </a:rPr>
              <a:t>(doba analogne seizmometrije)</a:t>
            </a: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339960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9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08" name="Text Box 32"/>
          <p:cNvSpPr txBox="1">
            <a:spLocks noChangeArrowheads="1"/>
          </p:cNvSpPr>
          <p:nvPr/>
        </p:nvSpPr>
        <p:spPr bwMode="auto">
          <a:xfrm>
            <a:off x="7216775" y="712788"/>
            <a:ext cx="16017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>
                <a:solidFill>
                  <a:srgbClr val="FFFF00"/>
                </a:solidFill>
              </a:rPr>
              <a:t>Zrcalni galvanometar</a:t>
            </a:r>
          </a:p>
        </p:txBody>
      </p:sp>
      <p:sp>
        <p:nvSpPr>
          <p:cNvPr id="178209" name="Text Box 33"/>
          <p:cNvSpPr txBox="1">
            <a:spLocks noChangeArrowheads="1"/>
          </p:cNvSpPr>
          <p:nvPr/>
        </p:nvSpPr>
        <p:spPr bwMode="auto">
          <a:xfrm>
            <a:off x="4192588" y="785813"/>
            <a:ext cx="15890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200">
                <a:solidFill>
                  <a:srgbClr val="FFFF00"/>
                </a:solidFill>
              </a:rPr>
              <a:t>Seizmometar VEGIK</a:t>
            </a:r>
          </a:p>
        </p:txBody>
      </p:sp>
      <p:pic>
        <p:nvPicPr>
          <p:cNvPr id="178181" name="Picture 5" descr="P41200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692150"/>
            <a:ext cx="2894013" cy="217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8195" name="Picture 19" descr="P41200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4077072"/>
            <a:ext cx="3532188" cy="21164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8198" name="Picture 22" descr="P412002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3114230"/>
            <a:ext cx="2228849" cy="31633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8201" name="Text Box 25"/>
          <p:cNvSpPr txBox="1">
            <a:spLocks noChangeArrowheads="1"/>
          </p:cNvSpPr>
          <p:nvPr/>
        </p:nvSpPr>
        <p:spPr bwMode="auto">
          <a:xfrm>
            <a:off x="358775" y="2932113"/>
            <a:ext cx="53816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600" dirty="0"/>
              <a:t>Seizmološka postaja Zagreb (ZAG) 1983.-1999. bila je </a:t>
            </a:r>
          </a:p>
          <a:p>
            <a:r>
              <a:rPr lang="hr-HR" altLang="sr-Latn-RS" sz="1600" dirty="0"/>
              <a:t>opremljena dugoperiodičkim elektromagnetskim seizmo-</a:t>
            </a:r>
          </a:p>
          <a:p>
            <a:r>
              <a:rPr lang="hr-HR" altLang="sr-Latn-RS" sz="1600" dirty="0"/>
              <a:t>grafima tipa Sprengnether 5100, pojačalom konstruktora</a:t>
            </a:r>
          </a:p>
          <a:p>
            <a:r>
              <a:rPr lang="hr-HR" altLang="sr-Latn-RS" sz="1600" dirty="0"/>
              <a:t>L. Kukeca (IRB) i Njemačkim registratorom tipa Volk.</a:t>
            </a:r>
          </a:p>
        </p:txBody>
      </p:sp>
      <p:sp>
        <p:nvSpPr>
          <p:cNvPr id="178204" name="Rectangle 28"/>
          <p:cNvSpPr>
            <a:spLocks noChangeArrowheads="1"/>
          </p:cNvSpPr>
          <p:nvPr/>
        </p:nvSpPr>
        <p:spPr bwMode="auto">
          <a:xfrm>
            <a:off x="2233613" y="188640"/>
            <a:ext cx="391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dirty="0">
                <a:solidFill>
                  <a:schemeClr val="tx2"/>
                </a:solidFill>
              </a:rPr>
              <a:t>doba elektromagnetskih </a:t>
            </a:r>
            <a:r>
              <a:rPr lang="hr-HR" altLang="sr-Latn-RS" dirty="0" smtClean="0">
                <a:solidFill>
                  <a:schemeClr val="tx2"/>
                </a:solidFill>
              </a:rPr>
              <a:t>seizmografa</a:t>
            </a:r>
            <a:endParaRPr lang="hr-HR" altLang="sr-Latn-RS" dirty="0">
              <a:solidFill>
                <a:schemeClr val="tx2"/>
              </a:solidFill>
            </a:endParaRPr>
          </a:p>
        </p:txBody>
      </p:sp>
      <p:sp>
        <p:nvSpPr>
          <p:cNvPr id="178206" name="Text Box 30"/>
          <p:cNvSpPr txBox="1">
            <a:spLocks noChangeArrowheads="1"/>
          </p:cNvSpPr>
          <p:nvPr/>
        </p:nvSpPr>
        <p:spPr bwMode="auto">
          <a:xfrm>
            <a:off x="376238" y="712788"/>
            <a:ext cx="36131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dirty="0"/>
              <a:t>Prvi elektromagnetski seizmograf </a:t>
            </a:r>
          </a:p>
          <a:p>
            <a:r>
              <a:rPr lang="hr-HR" altLang="sr-Latn-RS" dirty="0"/>
              <a:t>u Hrvatskoj snimao je inducirane </a:t>
            </a:r>
          </a:p>
          <a:p>
            <a:r>
              <a:rPr lang="hr-HR" altLang="sr-Latn-RS" dirty="0"/>
              <a:t>potrese i gorske udare u području</a:t>
            </a:r>
          </a:p>
          <a:p>
            <a:r>
              <a:rPr lang="hr-HR" altLang="sr-Latn-RS" dirty="0"/>
              <a:t>Labinskih ugljenokopa u Istri još </a:t>
            </a:r>
          </a:p>
          <a:p>
            <a:r>
              <a:rPr lang="hr-HR" altLang="sr-Latn-RS" dirty="0"/>
              <a:t>godine </a:t>
            </a:r>
            <a:r>
              <a:rPr lang="hr-HR" altLang="sr-Latn-RS" dirty="0" smtClean="0"/>
              <a:t>1972. </a:t>
            </a:r>
            <a:r>
              <a:rPr lang="hr-HR" altLang="sr-Latn-RS" dirty="0"/>
              <a:t>Gibanje tla registri-</a:t>
            </a:r>
          </a:p>
          <a:p>
            <a:r>
              <a:rPr lang="hr-HR" altLang="sr-Latn-RS" dirty="0"/>
              <a:t>rano je na fotopapir pomoću </a:t>
            </a:r>
          </a:p>
          <a:p>
            <a:r>
              <a:rPr lang="hr-HR" altLang="sr-Latn-RS" dirty="0"/>
              <a:t>zrcalnog galvanometra.</a:t>
            </a:r>
          </a:p>
        </p:txBody>
      </p:sp>
      <p:grpSp>
        <p:nvGrpSpPr>
          <p:cNvPr id="178213" name="Group 37"/>
          <p:cNvGrpSpPr>
            <a:grpSpLocks/>
          </p:cNvGrpSpPr>
          <p:nvPr/>
        </p:nvGrpSpPr>
        <p:grpSpPr bwMode="auto">
          <a:xfrm>
            <a:off x="376238" y="2973388"/>
            <a:ext cx="8208962" cy="647700"/>
            <a:chOff x="249" y="119"/>
            <a:chExt cx="5171" cy="408"/>
          </a:xfrm>
        </p:grpSpPr>
        <p:sp>
          <p:nvSpPr>
            <p:cNvPr id="178211" name="Line 35"/>
            <p:cNvSpPr>
              <a:spLocks noChangeShapeType="1"/>
            </p:cNvSpPr>
            <p:nvPr/>
          </p:nvSpPr>
          <p:spPr bwMode="auto">
            <a:xfrm>
              <a:off x="249" y="119"/>
              <a:ext cx="0" cy="408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78212" name="Line 36"/>
            <p:cNvSpPr>
              <a:spLocks noChangeShapeType="1"/>
            </p:cNvSpPr>
            <p:nvPr/>
          </p:nvSpPr>
          <p:spPr bwMode="auto">
            <a:xfrm>
              <a:off x="249" y="119"/>
              <a:ext cx="5171" cy="0"/>
            </a:xfrm>
            <a:prstGeom prst="line">
              <a:avLst/>
            </a:prstGeom>
            <a:noFill/>
            <a:ln w="158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178215" name="Text Box 39"/>
          <p:cNvSpPr txBox="1">
            <a:spLocks noChangeArrowheads="1"/>
          </p:cNvSpPr>
          <p:nvPr/>
        </p:nvSpPr>
        <p:spPr bwMode="auto">
          <a:xfrm>
            <a:off x="4694238" y="836613"/>
            <a:ext cx="1822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r-HR" altLang="sr-Latn-RS" sz="1400">
                <a:solidFill>
                  <a:srgbClr val="FFFF00"/>
                </a:solidFill>
              </a:rPr>
              <a:t>Seizmometar VEGIK</a:t>
            </a:r>
          </a:p>
        </p:txBody>
      </p:sp>
      <p:grpSp>
        <p:nvGrpSpPr>
          <p:cNvPr id="178217" name="Group 41"/>
          <p:cNvGrpSpPr>
            <a:grpSpLocks/>
          </p:cNvGrpSpPr>
          <p:nvPr/>
        </p:nvGrpSpPr>
        <p:grpSpPr bwMode="auto">
          <a:xfrm>
            <a:off x="7092950" y="690563"/>
            <a:ext cx="1838325" cy="2162175"/>
            <a:chOff x="4468" y="435"/>
            <a:chExt cx="1158" cy="1362"/>
          </a:xfrm>
        </p:grpSpPr>
        <p:pic>
          <p:nvPicPr>
            <p:cNvPr id="178207" name="Picture 31" descr="P4120004g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436"/>
              <a:ext cx="1089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216" name="Text Box 40"/>
            <p:cNvSpPr txBox="1">
              <a:spLocks noChangeArrowheads="1"/>
            </p:cNvSpPr>
            <p:nvPr/>
          </p:nvSpPr>
          <p:spPr bwMode="auto">
            <a:xfrm>
              <a:off x="4468" y="435"/>
              <a:ext cx="115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r-HR" altLang="sr-Latn-RS" sz="1400">
                  <a:solidFill>
                    <a:srgbClr val="FFFF00"/>
                  </a:solidFill>
                </a:rPr>
                <a:t>Zrcalni galvanometar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331732"/>
      </p:ext>
    </p:extLst>
  </p:cSld>
  <p:clrMapOvr>
    <a:masterClrMapping/>
  </p:clrMapOvr>
  <p:transition spd="med" advTm="26144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683568" y="404664"/>
            <a:ext cx="3479383" cy="70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hr-HR" altLang="sr-Latn-RS" sz="2400" dirty="0" smtClean="0"/>
              <a:t>Seizmološka postaja HVAR - 1972</a:t>
            </a:r>
            <a:endParaRPr lang="hr-HR" altLang="sr-Latn-RS" sz="2400" dirty="0"/>
          </a:p>
        </p:txBody>
      </p:sp>
      <p:sp>
        <p:nvSpPr>
          <p:cNvPr id="183343" name="AutoShape 4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r-HR"/>
          </a:p>
        </p:txBody>
      </p:sp>
      <p:pic>
        <p:nvPicPr>
          <p:cNvPr id="183354" name="Picture 58" descr="HVAR-SK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685" y="4368824"/>
            <a:ext cx="2717555" cy="194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4" descr="L:\Moje Pictures\2014 PTJ\290920145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23677"/>
            <a:ext cx="2664296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220072" y="453855"/>
            <a:ext cx="3479383" cy="70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hr-HR" altLang="sr-Latn-RS" sz="2400" dirty="0" smtClean="0"/>
              <a:t>Seizmološka postaja PUNTIJARKA - 1974</a:t>
            </a:r>
            <a:endParaRPr lang="hr-HR" altLang="sr-Latn-RS" sz="2400" dirty="0"/>
          </a:p>
        </p:txBody>
      </p:sp>
      <p:pic>
        <p:nvPicPr>
          <p:cNvPr id="183350" name="Picture 54" descr="HVAR-el-ana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055" y="3790691"/>
            <a:ext cx="2353265" cy="251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 descr="Slikovni rezultat za nAPOLJU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3677"/>
            <a:ext cx="3852672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910793"/>
      </p:ext>
    </p:extLst>
  </p:cSld>
  <p:clrMapOvr>
    <a:masterClrMapping/>
  </p:clrMapOvr>
  <p:transition advTm="784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471911"/>
            <a:ext cx="8518720" cy="837152"/>
          </a:xfr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1985 .g. Zakon </a:t>
            </a:r>
            <a:r>
              <a:rPr lang="pl-PL" dirty="0"/>
              <a:t>o </a:t>
            </a:r>
            <a:r>
              <a:rPr lang="pl-PL" dirty="0" smtClean="0"/>
              <a:t>seizmološkim poslovima </a:t>
            </a:r>
          </a:p>
          <a:p>
            <a:pPr algn="ctr"/>
            <a:r>
              <a:rPr lang="pl-PL" dirty="0" smtClean="0"/>
              <a:t>osnivanje Seizmološke službe Republike Hrvatske</a:t>
            </a:r>
            <a:endParaRPr lang="pl-PL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752" y="2348880"/>
            <a:ext cx="8590728" cy="3970318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1400" dirty="0" smtClean="0"/>
              <a:t>Seizmološki </a:t>
            </a:r>
            <a:r>
              <a:rPr lang="hr-HR" sz="1400" dirty="0"/>
              <a:t>poslovi od posebnog društvenog interesa su:</a:t>
            </a:r>
          </a:p>
          <a:p>
            <a:r>
              <a:rPr lang="hr-HR" sz="1400" dirty="0"/>
              <a:t>1. registracija potresa i drugih seizmičkih pojava prirodnog ili umjetnog izvora:</a:t>
            </a:r>
          </a:p>
          <a:p>
            <a:r>
              <a:rPr lang="hr-HR" sz="1400" dirty="0"/>
              <a:t>2. uspostavljanje, održavanje i razvoj osnovne </a:t>
            </a:r>
            <a:r>
              <a:rPr lang="hr-HR" sz="1400" b="1" dirty="0"/>
              <a:t>mreže seizmoloških postaja</a:t>
            </a:r>
            <a:r>
              <a:rPr lang="hr-HR" sz="1400" dirty="0"/>
              <a:t>;</a:t>
            </a:r>
          </a:p>
          <a:p>
            <a:r>
              <a:rPr lang="hr-HR" sz="1400" dirty="0"/>
              <a:t>3. prikupljanje i analiza podataka o potresima i drugim seizmičkim pojavama, njihovim uzrocima i posljedicama;</a:t>
            </a:r>
          </a:p>
          <a:p>
            <a:r>
              <a:rPr lang="hr-HR" sz="1400" dirty="0"/>
              <a:t>4. objedinjavanje poslova na izradi seizmoloških karata;</a:t>
            </a:r>
          </a:p>
          <a:p>
            <a:r>
              <a:rPr lang="hr-HR" sz="1400" dirty="0"/>
              <a:t>5. istraživanja seizmičnosti i priprema odgovarajuće dokumentacije u izradi </a:t>
            </a:r>
            <a:r>
              <a:rPr lang="hr-HR" sz="1400" b="1" dirty="0"/>
              <a:t>prostornog plana Republike</a:t>
            </a:r>
            <a:r>
              <a:rPr lang="hr-HR" sz="1400" dirty="0"/>
              <a:t>;</a:t>
            </a:r>
          </a:p>
          <a:p>
            <a:r>
              <a:rPr lang="hr-HR" sz="1400" dirty="0"/>
              <a:t>6. dostavljanje podataka o seizmičkim pojavama republičkim i općinskim organima te sredstvima javnog informiranja;</a:t>
            </a:r>
          </a:p>
          <a:p>
            <a:r>
              <a:rPr lang="hr-HR" sz="1400" dirty="0"/>
              <a:t>7. razmjena podataka o seizmičkim pojavama s odgovarajućim organima i </a:t>
            </a:r>
            <a:r>
              <a:rPr lang="hr-HR" sz="1400" b="1" dirty="0"/>
              <a:t>međunarodnim seizmološkim centrima;</a:t>
            </a:r>
          </a:p>
          <a:p>
            <a:r>
              <a:rPr lang="hr-HR" sz="1400" dirty="0"/>
              <a:t>8. praćenje seizmičkih pojava u vezi sa zadacima općenarodne i </a:t>
            </a:r>
            <a:r>
              <a:rPr lang="hr-HR" sz="1400" b="1" dirty="0"/>
              <a:t>civilne zaštite</a:t>
            </a:r>
            <a:r>
              <a:rPr lang="hr-HR" sz="1400" dirty="0"/>
              <a:t>;</a:t>
            </a:r>
          </a:p>
          <a:p>
            <a:r>
              <a:rPr lang="hr-HR" sz="1400" dirty="0"/>
              <a:t>9. vođenje seizmološkog </a:t>
            </a:r>
            <a:r>
              <a:rPr lang="hr-HR" sz="1400" b="1" dirty="0"/>
              <a:t>arhiv</a:t>
            </a:r>
            <a:r>
              <a:rPr lang="hr-HR" sz="1400" dirty="0"/>
              <a:t>a sa seizmološkom dokumentacijom;</a:t>
            </a:r>
          </a:p>
          <a:p>
            <a:r>
              <a:rPr lang="hr-HR" sz="1400" dirty="0"/>
              <a:t>10. drugi poslovi seizmološke službe u vezi s osiguranjem stanovništva i materijalnih dobara koji su posebnim zakonima utvrđeni kao poslovi od interesa za </a:t>
            </a:r>
            <a:r>
              <a:rPr lang="hr-HR" sz="1400" dirty="0" smtClean="0"/>
              <a:t>Republiku.</a:t>
            </a:r>
            <a:endParaRPr lang="hr-H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1625" y="525760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0795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8344" y="2348880"/>
            <a:ext cx="4041648" cy="1384995"/>
          </a:xfrm>
        </p:spPr>
        <p:txBody>
          <a:bodyPr>
            <a:spAutoFit/>
          </a:bodyPr>
          <a:lstStyle/>
          <a:p>
            <a:r>
              <a:rPr lang="hr-HR" sz="1400" dirty="0" smtClean="0"/>
              <a:t>U Obavještajno informativnom centru – Dubrovnik privremeno je nakon potresa u Crnoj Gori (1979.) smješten seizmograf na godinu dana. 1982. to postaje četvrta seizmološka postaja mreže Hrvatske Seizmološke službe</a:t>
            </a:r>
            <a:endParaRPr lang="hr-HR" sz="1400" dirty="0"/>
          </a:p>
        </p:txBody>
      </p:sp>
      <p:pic>
        <p:nvPicPr>
          <p:cNvPr id="43010" name="Picture 2" descr="Slikovni rezultat za Lap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00" y="3861048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:\Seizmoloska postaja Rijeka\Ri_Stara\P326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16318"/>
            <a:ext cx="3194522" cy="23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35211" y="1484784"/>
            <a:ext cx="3479383" cy="70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Seizmološka postaja RIJEKA - 1988</a:t>
            </a: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79361" y="1484784"/>
            <a:ext cx="3479383" cy="70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1pPr>
            <a:lvl2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r>
              <a:rPr lang="hr-HR" altLang="sr-Latn-R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Seizmološka postaja DUBROVNIK - 1982</a:t>
            </a:r>
            <a:endParaRPr lang="hr-HR" altLang="sr-Latn-R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01625" y="156428"/>
            <a:ext cx="8534400" cy="830997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</a:t>
            </a:r>
            <a:r>
              <a:rPr lang="hr-HR" altLang="sr-Latn-RS" sz="2400" dirty="0">
                <a:solidFill>
                  <a:schemeClr val="accent1"/>
                </a:solidFill>
              </a:rPr>
              <a:t>seizmologija</a:t>
            </a:r>
            <a:r>
              <a:rPr lang="hr-HR" altLang="sr-Latn-RS" sz="2400" dirty="0">
                <a:solidFill>
                  <a:srgbClr val="D16349"/>
                </a:solidFill>
              </a:rPr>
              <a:t>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br>
              <a:rPr lang="hr-HR" altLang="sr-Latn-RS" sz="2400" dirty="0" smtClean="0">
                <a:solidFill>
                  <a:srgbClr val="D16349"/>
                </a:solidFill>
              </a:rPr>
            </a:br>
            <a:r>
              <a:rPr lang="hr-HR" altLang="sr-Latn-RS" sz="2400" dirty="0" smtClean="0">
                <a:solidFill>
                  <a:srgbClr val="D16349"/>
                </a:solidFill>
              </a:rPr>
              <a:t>Nastajanje seizmografske mreže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60019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3" name="Text Box 9"/>
          <p:cNvSpPr txBox="1">
            <a:spLocks noChangeArrowheads="1"/>
          </p:cNvSpPr>
          <p:nvPr/>
        </p:nvSpPr>
        <p:spPr bwMode="auto">
          <a:xfrm>
            <a:off x="179388" y="692150"/>
            <a:ext cx="536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altLang="sr-Latn-RS">
                <a:solidFill>
                  <a:srgbClr val="FFFFFF"/>
                </a:solidFill>
              </a:rPr>
              <a:t>Četvrti dio seizmografa su uređaji za točno vrijeme.</a:t>
            </a:r>
          </a:p>
        </p:txBody>
      </p:sp>
      <p:grpSp>
        <p:nvGrpSpPr>
          <p:cNvPr id="129046" name="Group 22"/>
          <p:cNvGrpSpPr>
            <a:grpSpLocks/>
          </p:cNvGrpSpPr>
          <p:nvPr/>
        </p:nvGrpSpPr>
        <p:grpSpPr bwMode="auto">
          <a:xfrm>
            <a:off x="3656012" y="2056708"/>
            <a:ext cx="2357438" cy="1675768"/>
            <a:chOff x="3560" y="709"/>
            <a:chExt cx="1769" cy="1327"/>
          </a:xfrm>
        </p:grpSpPr>
        <p:pic>
          <p:nvPicPr>
            <p:cNvPr id="129030" name="Picture 20" descr="Moho_sobe1 0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0" y="709"/>
              <a:ext cx="1769" cy="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34" name="Text Box 10"/>
            <p:cNvSpPr txBox="1">
              <a:spLocks noChangeArrowheads="1"/>
            </p:cNvSpPr>
            <p:nvPr/>
          </p:nvSpPr>
          <p:spPr bwMode="auto">
            <a:xfrm>
              <a:off x="3729" y="766"/>
              <a:ext cx="13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>
                  <a:solidFill>
                    <a:srgbClr val="FFFF00"/>
                  </a:solidFill>
                </a:rPr>
                <a:t>Brodski kronometri</a:t>
              </a:r>
            </a:p>
          </p:txBody>
        </p:sp>
      </p:grpSp>
      <p:grpSp>
        <p:nvGrpSpPr>
          <p:cNvPr id="129054" name="Group 30"/>
          <p:cNvGrpSpPr>
            <a:grpSpLocks/>
          </p:cNvGrpSpPr>
          <p:nvPr/>
        </p:nvGrpSpPr>
        <p:grpSpPr bwMode="auto">
          <a:xfrm>
            <a:off x="250825" y="1014413"/>
            <a:ext cx="3241055" cy="2625725"/>
            <a:chOff x="158" y="639"/>
            <a:chExt cx="2677" cy="2020"/>
          </a:xfrm>
        </p:grpSpPr>
        <p:pic>
          <p:nvPicPr>
            <p:cNvPr id="129031" name="Picture 7" descr="U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639"/>
              <a:ext cx="2677" cy="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035" name="Text Box 11"/>
            <p:cNvSpPr txBox="1">
              <a:spLocks noChangeArrowheads="1"/>
            </p:cNvSpPr>
            <p:nvPr/>
          </p:nvSpPr>
          <p:spPr bwMode="auto">
            <a:xfrm>
              <a:off x="385" y="2293"/>
              <a:ext cx="24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sz="1200" dirty="0">
                  <a:solidFill>
                    <a:srgbClr val="FFFF00"/>
                  </a:solidFill>
                </a:rPr>
                <a:t>Ure njihalice na Geofizičkom odsjeku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sz="1200" dirty="0">
                  <a:solidFill>
                    <a:srgbClr val="FFFF00"/>
                  </a:solidFill>
                </a:rPr>
                <a:t>PMF-a, davale su signal točnog vremena</a:t>
              </a:r>
            </a:p>
          </p:txBody>
        </p:sp>
      </p:grpSp>
      <p:grpSp>
        <p:nvGrpSpPr>
          <p:cNvPr id="129043" name="Group 19"/>
          <p:cNvGrpSpPr>
            <a:grpSpLocks noChangeAspect="1"/>
          </p:cNvGrpSpPr>
          <p:nvPr/>
        </p:nvGrpSpPr>
        <p:grpSpPr bwMode="auto">
          <a:xfrm>
            <a:off x="709820" y="3933056"/>
            <a:ext cx="4609322" cy="2625090"/>
            <a:chOff x="327" y="2807"/>
            <a:chExt cx="2434" cy="1349"/>
          </a:xfrm>
        </p:grpSpPr>
        <p:pic>
          <p:nvPicPr>
            <p:cNvPr id="129039" name="Picture 15" descr="PatekPhilipp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840"/>
              <a:ext cx="2183" cy="1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042" name="Text Box 18"/>
            <p:cNvSpPr txBox="1">
              <a:spLocks noChangeAspect="1" noChangeArrowheads="1"/>
            </p:cNvSpPr>
            <p:nvPr/>
          </p:nvSpPr>
          <p:spPr bwMode="auto">
            <a:xfrm>
              <a:off x="327" y="2807"/>
              <a:ext cx="2434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sz="1400" dirty="0">
                  <a:solidFill>
                    <a:srgbClr val="CC3300"/>
                  </a:solidFill>
                </a:rPr>
                <a:t>Sat tvrtke Patek Philippe sinkroniziran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sz="1400" dirty="0">
                  <a:solidFill>
                    <a:srgbClr val="CC3300"/>
                  </a:solidFill>
                </a:rPr>
                <a:t>sa signalom DCF-77</a:t>
              </a:r>
            </a:p>
          </p:txBody>
        </p:sp>
      </p:grpSp>
      <p:grpSp>
        <p:nvGrpSpPr>
          <p:cNvPr id="129047" name="Group 23"/>
          <p:cNvGrpSpPr>
            <a:grpSpLocks/>
          </p:cNvGrpSpPr>
          <p:nvPr/>
        </p:nvGrpSpPr>
        <p:grpSpPr bwMode="auto">
          <a:xfrm>
            <a:off x="5940425" y="188913"/>
            <a:ext cx="2914650" cy="2185988"/>
            <a:chOff x="3787" y="2034"/>
            <a:chExt cx="1836" cy="1377"/>
          </a:xfrm>
        </p:grpSpPr>
        <p:pic>
          <p:nvPicPr>
            <p:cNvPr id="129036" name="Picture 12" descr="Moho_sobe1 0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2034"/>
              <a:ext cx="1836" cy="13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044" name="Text Box 20"/>
            <p:cNvSpPr txBox="1">
              <a:spLocks noChangeArrowheads="1"/>
            </p:cNvSpPr>
            <p:nvPr/>
          </p:nvSpPr>
          <p:spPr bwMode="auto">
            <a:xfrm>
              <a:off x="3833" y="3212"/>
              <a:ext cx="175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sz="1200">
                  <a:solidFill>
                    <a:srgbClr val="FFFF00"/>
                  </a:solidFill>
                </a:rPr>
                <a:t>Hammermuellerov passage instrument</a:t>
              </a:r>
            </a:p>
          </p:txBody>
        </p:sp>
      </p:grpSp>
      <p:grpSp>
        <p:nvGrpSpPr>
          <p:cNvPr id="129056" name="Group 32"/>
          <p:cNvGrpSpPr>
            <a:grpSpLocks/>
          </p:cNvGrpSpPr>
          <p:nvPr/>
        </p:nvGrpSpPr>
        <p:grpSpPr bwMode="auto">
          <a:xfrm>
            <a:off x="6156328" y="3860801"/>
            <a:ext cx="2925764" cy="2889251"/>
            <a:chOff x="3878" y="2432"/>
            <a:chExt cx="1843" cy="1820"/>
          </a:xfrm>
        </p:grpSpPr>
        <p:pic>
          <p:nvPicPr>
            <p:cNvPr id="129052" name="Picture 28" descr="Product Image GPS17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2432"/>
              <a:ext cx="1843" cy="1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055" name="Text Box 31"/>
            <p:cNvSpPr txBox="1">
              <a:spLocks noChangeAspect="1" noChangeArrowheads="1"/>
            </p:cNvSpPr>
            <p:nvPr/>
          </p:nvSpPr>
          <p:spPr bwMode="auto">
            <a:xfrm>
              <a:off x="4286" y="2668"/>
              <a:ext cx="811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dirty="0">
                  <a:solidFill>
                    <a:srgbClr val="FFFF00"/>
                  </a:solidFill>
                </a:rPr>
                <a:t>GPS-ura</a:t>
              </a:r>
            </a:p>
          </p:txBody>
        </p:sp>
      </p:grpSp>
      <p:sp>
        <p:nvSpPr>
          <p:cNvPr id="12902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93663" y="188913"/>
            <a:ext cx="8229600" cy="490537"/>
          </a:xfrm>
          <a:noFill/>
          <a:ln/>
        </p:spPr>
        <p:txBody>
          <a:bodyPr/>
          <a:lstStyle/>
          <a:p>
            <a:pPr algn="l"/>
            <a:r>
              <a:rPr kumimoji="0" lang="hr-HR" altLang="sr-Latn-R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16349"/>
                </a:solidFill>
                <a:effectLst/>
                <a:uLnTx/>
                <a:uFillTx/>
                <a:latin typeface="Georgia"/>
              </a:rPr>
              <a:t>Instrumentalna seizmologija u Zagrebu – 110 godina</a:t>
            </a:r>
            <a:endParaRPr lang="hr-HR" altLang="sr-Latn-RS" sz="2000" dirty="0"/>
          </a:p>
        </p:txBody>
      </p:sp>
    </p:spTree>
    <p:extLst>
      <p:ext uri="{BB962C8B-B14F-4D97-AF65-F5344CB8AC3E}">
        <p14:creationId xmlns:p14="http://schemas.microsoft.com/office/powerpoint/2010/main" val="3753809720"/>
      </p:ext>
    </p:extLst>
  </p:cSld>
  <p:clrMapOvr>
    <a:masterClrMapping/>
  </p:clrMapOvr>
  <p:transition advTm="13264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1752" y="1340768"/>
            <a:ext cx="4038600" cy="2696123"/>
          </a:xfrm>
        </p:spPr>
        <p:txBody>
          <a:bodyPr>
            <a:spAutoFit/>
          </a:bodyPr>
          <a:lstStyle/>
          <a:p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1982. prvi telemetrijski analogni UHF prijenos seizmograma u realnom vremenu s Puntijarke u Zagreb.</a:t>
            </a:r>
          </a:p>
          <a:p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realnom </a:t>
            </a:r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vremenu dostupni su bili podatci samo sa dviju postaja PTJ i ZAG.</a:t>
            </a:r>
          </a:p>
          <a:p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Preostali podatci traženi su telefonski (teleprinterski) iz susjednih centara, najčešće Ljubljane i Banja Luke.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617240"/>
          </a:xfrm>
        </p:spPr>
        <p:txBody>
          <a:bodyPr/>
          <a:lstStyle/>
          <a:p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1996. Stonski potres grad je bio u ruševinama. 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68" y="3921733"/>
            <a:ext cx="39228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Predviđene telemetrijske radioveze s </a:t>
            </a:r>
          </a:p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Dubrovnikom i Rijekom nikad nisu </a:t>
            </a: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ostvarene.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Godine 1986. Kninski potres M=5.5 </a:t>
            </a: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teleprinterski poslani seizmološki </a:t>
            </a: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podatci u OIC. Brza reakcija OIC-a,</a:t>
            </a: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CZ, CK i dr.).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Prikupljeni su podatci o učincima </a:t>
            </a:r>
          </a:p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potresa na terenu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47" y="1988840"/>
            <a:ext cx="2209201" cy="163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88840"/>
            <a:ext cx="2088232" cy="163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D:\Nase Postaje\KRE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87" y="3933055"/>
            <a:ext cx="1654497" cy="235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2435123" cy="2350765"/>
          </a:xfrm>
          <a:prstGeom prst="rect">
            <a:avLst/>
          </a:prstGeom>
          <a:noFill/>
          <a:ln>
            <a:noFill/>
          </a:ln>
          <a:effectLst>
            <a:reflection stA="0" endPos="65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48264" y="3543399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smtClean="0"/>
              <a:t>Akcelerograf u Mravinca i </a:t>
            </a:r>
          </a:p>
          <a:p>
            <a:r>
              <a:rPr lang="hr-HR" sz="1200" dirty="0" smtClean="0"/>
              <a:t>Slano, seizmograf u Potomje.</a:t>
            </a:r>
            <a:endParaRPr lang="hr-HR" sz="1200" dirty="0"/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301752" y="404664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9pPr>
          </a:lstStyle>
          <a:p>
            <a:r>
              <a:rPr lang="hr-HR" altLang="sr-Latn-RS" sz="2400" smtClean="0">
                <a:solidFill>
                  <a:srgbClr val="D16349"/>
                </a:solidFill>
              </a:rPr>
              <a:t>Instrumentalna </a:t>
            </a:r>
            <a:r>
              <a:rPr lang="hr-HR" altLang="sr-Latn-RS" sz="2400" smtClean="0">
                <a:solidFill>
                  <a:schemeClr val="accent1"/>
                </a:solidFill>
              </a:rPr>
              <a:t>seizmologija</a:t>
            </a:r>
            <a:r>
              <a:rPr lang="hr-HR" altLang="sr-Latn-RS" sz="2400" smtClean="0">
                <a:solidFill>
                  <a:srgbClr val="D16349"/>
                </a:solidFill>
              </a:rPr>
              <a:t> u Zagrebu – 110 godina</a:t>
            </a:r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val="274134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Doba digitalnih seizmografa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dirty="0" smtClean="0"/>
              <a:t>Jesen 2000. prva tri digitalna širokopojasna seizmografa tipa Guralp:</a:t>
            </a:r>
          </a:p>
          <a:p>
            <a:r>
              <a:rPr lang="hr-HR" dirty="0" smtClean="0"/>
              <a:t>ZAGREB</a:t>
            </a:r>
          </a:p>
          <a:p>
            <a:r>
              <a:rPr lang="hr-HR" dirty="0" smtClean="0"/>
              <a:t>HVAR</a:t>
            </a:r>
          </a:p>
          <a:p>
            <a:r>
              <a:rPr lang="hr-HR" dirty="0" smtClean="0"/>
              <a:t>DUBROVNIK</a:t>
            </a:r>
          </a:p>
          <a:p>
            <a:pPr marL="0" indent="0">
              <a:buNone/>
            </a:pPr>
            <a:endParaRPr lang="hr-HR" dirty="0" smtClean="0"/>
          </a:p>
          <a:p>
            <a:r>
              <a:rPr lang="hr-HR" dirty="0" smtClean="0"/>
              <a:t>Komunikacija:</a:t>
            </a:r>
          </a:p>
          <a:p>
            <a:pPr marL="0" indent="0">
              <a:buNone/>
            </a:pPr>
            <a:r>
              <a:rPr lang="hr-HR" dirty="0" smtClean="0"/>
              <a:t>Modemskim pozivom u žurnom slučaju</a:t>
            </a:r>
            <a:endParaRPr lang="hr-HR" dirty="0"/>
          </a:p>
        </p:txBody>
      </p:sp>
      <p:pic>
        <p:nvPicPr>
          <p:cNvPr id="8" name="Picture 3" descr="P412004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323" y="1556792"/>
            <a:ext cx="3511153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5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1588127"/>
          </a:xfrm>
        </p:spPr>
        <p:txBody>
          <a:bodyPr>
            <a:spAutoFit/>
          </a:bodyPr>
          <a:lstStyle/>
          <a:p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2004. U Astronomskom opservatoriju u Rijeci postavljen digitalni širokopojasni </a:t>
            </a:r>
          </a:p>
          <a:p>
            <a:pPr marL="0" indent="0">
              <a:buNone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seizmograf </a:t>
            </a:r>
          </a:p>
          <a:p>
            <a:pPr marL="0" indent="0">
              <a:buNone/>
            </a:pPr>
            <a:r>
              <a:rPr lang="hr-H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Guralp.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85283" y="1520707"/>
            <a:ext cx="4038600" cy="1200329"/>
          </a:xfrm>
        </p:spPr>
        <p:txBody>
          <a:bodyPr>
            <a:spAutoFit/>
          </a:bodyPr>
          <a:lstStyle/>
          <a:p>
            <a:r>
              <a:rPr lang="hr-H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Seizmološka postaja u Požegi    (stara gimnazija) 2003. -2011. Seizmometri postavljeni u horizontalni šaht, a računalo na II katu škole.</a:t>
            </a:r>
            <a:endParaRPr lang="hr-H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Nase Postaje\Pozega2010_04\P331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3909"/>
            <a:ext cx="1677371" cy="223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R:\Seiz postaja Pozega 2010_IV\P331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40" y="3927965"/>
            <a:ext cx="2311044" cy="17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R:\Seizmoloska postaja Rijeka\Ri_AAD\P3260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37351"/>
            <a:ext cx="3429291" cy="25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972" y="2244849"/>
            <a:ext cx="20955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" y="116632"/>
            <a:ext cx="7450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556792"/>
            <a:ext cx="4038600" cy="4681728"/>
          </a:xfrm>
        </p:spPr>
        <p:txBody>
          <a:bodyPr/>
          <a:lstStyle/>
          <a:p>
            <a:r>
              <a:rPr lang="hr-HR" sz="1600" dirty="0" smtClean="0"/>
              <a:t>Seizmološka postaja BRIJUNI – 2008.</a:t>
            </a:r>
          </a:p>
          <a:p>
            <a:pPr marL="0" indent="0">
              <a:buNone/>
            </a:pPr>
            <a:r>
              <a:rPr lang="hr-HR" sz="1600" dirty="0" smtClean="0"/>
              <a:t>vrloširokopojasni seizmograf Streckeisen s Quantera digitizerom.</a:t>
            </a:r>
            <a:endParaRPr lang="hr-HR" sz="1600" dirty="0"/>
          </a:p>
        </p:txBody>
      </p:sp>
      <p:pic>
        <p:nvPicPr>
          <p:cNvPr id="5" name="Picture 2" descr="STS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600451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038600" cy="707886"/>
          </a:xfrm>
        </p:spPr>
        <p:txBody>
          <a:bodyPr>
            <a:spAutoFit/>
          </a:bodyPr>
          <a:lstStyle/>
          <a:p>
            <a:r>
              <a:rPr lang="hr-HR" sz="2000" dirty="0"/>
              <a:t>Seizmološka postaja </a:t>
            </a:r>
            <a:r>
              <a:rPr lang="hr-HR" sz="2000" dirty="0" smtClean="0"/>
              <a:t>KIJEVO – 2005. u zaseoku Validžići</a:t>
            </a:r>
            <a:endParaRPr lang="hr-HR" sz="2000" dirty="0"/>
          </a:p>
        </p:txBody>
      </p:sp>
      <p:pic>
        <p:nvPicPr>
          <p:cNvPr id="50180" name="Picture 4" descr="R:\Seizmološka postaja KIJV\Validzhic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37444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R:\Seizmološka postaja KIJV\2015_09_17\20150917_171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80516"/>
            <a:ext cx="2448272" cy="14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1625" y="375047"/>
            <a:ext cx="8534400" cy="461665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godina</a:t>
            </a:r>
            <a:endParaRPr lang="en-US" sz="2800" noProof="1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>
              <a:spcBef>
                <a:spcPct val="50000"/>
              </a:spcBef>
              <a:buClrTx/>
              <a:buSzTx/>
              <a:buFont typeface="Wingdings 2" pitchFamily="18" charset="2"/>
              <a:buNone/>
              <a:defRPr/>
            </a:pPr>
            <a:r>
              <a:rPr lang="en-US" sz="2200" noProof="1">
                <a:solidFill>
                  <a:srgbClr val="010000"/>
                </a:solidFill>
                <a:latin typeface="Candara" pitchFamily="34" charset="0"/>
              </a:rPr>
              <a:t>Seizmologija</a:t>
            </a:r>
            <a:r>
              <a:rPr lang="en-US" sz="2200" dirty="0">
                <a:solidFill>
                  <a:srgbClr val="010000"/>
                </a:solidFill>
                <a:latin typeface="Candara" pitchFamily="34" charset="0"/>
              </a:rPr>
              <a:t> je </a:t>
            </a:r>
            <a:r>
              <a:rPr lang="hr-HR" sz="2200" noProof="1">
                <a:solidFill>
                  <a:srgbClr val="010000"/>
                </a:solidFill>
                <a:latin typeface="Candara" pitchFamily="34" charset="0"/>
              </a:rPr>
              <a:t>znanost</a:t>
            </a:r>
            <a:r>
              <a:rPr lang="en-US" sz="2200" dirty="0">
                <a:solidFill>
                  <a:srgbClr val="010000"/>
                </a:solidFill>
                <a:latin typeface="Candara" pitchFamily="34" charset="0"/>
              </a:rPr>
              <a:t> </a:t>
            </a:r>
            <a:r>
              <a:rPr lang="en-US" sz="2200" dirty="0">
                <a:solidFill>
                  <a:srgbClr val="010000"/>
                </a:solidFill>
                <a:latin typeface="Arial"/>
              </a:rPr>
              <a:t>o </a:t>
            </a:r>
            <a:r>
              <a:rPr lang="hr-HR" sz="2200" noProof="1">
                <a:solidFill>
                  <a:srgbClr val="010000"/>
                </a:solidFill>
                <a:latin typeface="Arial"/>
              </a:rPr>
              <a:t>potresima</a:t>
            </a:r>
            <a:r>
              <a:rPr lang="en-US" sz="2200" dirty="0">
                <a:solidFill>
                  <a:srgbClr val="010000"/>
                </a:solidFill>
                <a:latin typeface="Arial"/>
              </a:rPr>
              <a:t>, </a:t>
            </a:r>
            <a:r>
              <a:rPr lang="hr-HR" sz="2200" dirty="0">
                <a:solidFill>
                  <a:srgbClr val="010000"/>
                </a:solidFill>
                <a:latin typeface="Arial"/>
              </a:rPr>
              <a:t>bavi</a:t>
            </a:r>
            <a:r>
              <a:rPr lang="en-US" sz="2200" dirty="0">
                <a:solidFill>
                  <a:srgbClr val="010000"/>
                </a:solidFill>
                <a:latin typeface="Arial"/>
              </a:rPr>
              <a:t> se:</a:t>
            </a:r>
            <a:br>
              <a:rPr lang="en-US" sz="2200" dirty="0">
                <a:solidFill>
                  <a:srgbClr val="010000"/>
                </a:solidFill>
                <a:latin typeface="Arial"/>
              </a:rPr>
            </a:br>
            <a:r>
              <a:rPr lang="en-US" sz="2200" dirty="0">
                <a:solidFill>
                  <a:srgbClr val="010000"/>
                </a:solidFill>
                <a:latin typeface="Arial"/>
              </a:rPr>
              <a:t> </a:t>
            </a:r>
          </a:p>
          <a:p>
            <a:pPr marL="0" indent="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n-US" sz="2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2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Opažanjem </a:t>
            </a:r>
            <a:r>
              <a:rPr lang="hr-HR" sz="22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učinaka </a:t>
            </a:r>
            <a:r>
              <a:rPr lang="en-US" sz="2200" i="1" noProof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potresa</a:t>
            </a:r>
            <a:r>
              <a:rPr lang="hr-HR" sz="2200" i="1" noProof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(MCS ljestvica)</a:t>
            </a:r>
            <a:endParaRPr lang="en-US" sz="2200" i="1" noProof="1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marL="0" indent="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sz="2200" i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Instrumentalnim </a:t>
            </a:r>
            <a:r>
              <a:rPr lang="hr-HR" sz="2200" i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registriranjem gibanja tla za vrijeme potresa </a:t>
            </a:r>
          </a:p>
          <a:p>
            <a:pPr marL="0" indent="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hr-HR" sz="2200" i="1" noProof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en-US" sz="2200" i="1" noProof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Katalogiziranjem </a:t>
            </a:r>
            <a:r>
              <a:rPr lang="en-US" sz="2200" i="1" noProof="1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potresa</a:t>
            </a:r>
            <a:endParaRPr lang="en-US" sz="2200" i="1" noProof="1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marL="0" indent="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n-US" sz="2200" i="1" noProof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Procjenom potresne ugroženosti i opasnosti</a:t>
            </a:r>
          </a:p>
          <a:p>
            <a:pPr marL="0" indent="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n-US" sz="2200" i="1" noProof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Protuseizmičkom </a:t>
            </a:r>
            <a:r>
              <a:rPr lang="en-US" sz="2200" i="1" noProof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izgradnjom</a:t>
            </a:r>
            <a:r>
              <a:rPr lang="hr-HR" sz="2200" i="1" noProof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(djelomično)</a:t>
            </a:r>
            <a:endParaRPr lang="en-US" sz="2200" i="1" noProof="1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marL="0" indent="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n-US" sz="2200" i="1" noProof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Proučavanjem fizikalnih svojstava Zemljine unutrašnjosti</a:t>
            </a:r>
          </a:p>
          <a:p>
            <a:pPr marL="0" indent="0">
              <a:spcBef>
                <a:spcPct val="50000"/>
              </a:spcBef>
              <a:buClrTx/>
              <a:buSzTx/>
              <a:buFontTx/>
              <a:buChar char="•"/>
              <a:defRPr/>
            </a:pPr>
            <a:r>
              <a:rPr lang="en-US" sz="2200" i="1" noProof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Proučavanjem fizikalnih karakteristika seizmičkih izvora</a:t>
            </a:r>
            <a:endParaRPr lang="en-US" sz="2200" i="1" noProof="1">
              <a:solidFill>
                <a:srgbClr val="009999"/>
              </a:solidFill>
              <a:latin typeface="Arial"/>
            </a:endParaRPr>
          </a:p>
          <a:p>
            <a:pPr marL="0" indent="0">
              <a:buFont typeface="Wingdings 2" pitchFamily="18" charset="2"/>
              <a:buNone/>
              <a:defRPr/>
            </a:pP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val="9930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0032" y="1412776"/>
            <a:ext cx="4038600" cy="707886"/>
          </a:xfrm>
        </p:spPr>
        <p:txBody>
          <a:bodyPr>
            <a:spAutoFit/>
          </a:bodyPr>
          <a:lstStyle/>
          <a:p>
            <a:r>
              <a:rPr lang="hr-HR" sz="2000" dirty="0"/>
              <a:t>Seizmološka postaja </a:t>
            </a:r>
            <a:r>
              <a:rPr lang="hr-HR" sz="2000" dirty="0" smtClean="0"/>
              <a:t>Dugi otok– 2010. (Sfp –NATO)</a:t>
            </a:r>
            <a:endParaRPr lang="hr-HR" sz="2000" dirty="0"/>
          </a:p>
        </p:txBody>
      </p:sp>
      <p:pic>
        <p:nvPicPr>
          <p:cNvPr id="51202" name="Picture 2" descr="R:\seiz.postaja Dugi_Otok\Postaja Dugi otok\Picture 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40" y="3038128"/>
            <a:ext cx="3454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16632"/>
            <a:ext cx="7450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9512" y="1484784"/>
            <a:ext cx="429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dirty="0" smtClean="0"/>
              <a:t>Seizmološka postaje ŽIRJE i RIČICE – 2008</a:t>
            </a:r>
            <a:r>
              <a:rPr lang="hr-HR" dirty="0" smtClean="0"/>
              <a:t>.</a:t>
            </a:r>
          </a:p>
        </p:txBody>
      </p:sp>
      <p:pic>
        <p:nvPicPr>
          <p:cNvPr id="13" name="Picture 3" descr="D:\Nase Postaje\Zirje\P60900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40" y="1854696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Nase Postaje\Richice\bok br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8104"/>
            <a:ext cx="21336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4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80520" y="155679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000" dirty="0" smtClean="0"/>
              <a:t>Seizmološka postaja </a:t>
            </a:r>
          </a:p>
          <a:p>
            <a:r>
              <a:rPr lang="hr-HR" sz="2000" dirty="0" smtClean="0"/>
              <a:t>Morići – 2011. </a:t>
            </a:r>
          </a:p>
          <a:p>
            <a:r>
              <a:rPr lang="hr-HR" sz="2000" dirty="0" smtClean="0"/>
              <a:t>(Sfp –NATO)</a:t>
            </a:r>
            <a:endParaRPr lang="hr-HR" sz="2000" dirty="0"/>
          </a:p>
        </p:txBody>
      </p:sp>
      <p:pic>
        <p:nvPicPr>
          <p:cNvPr id="52227" name="Picture 3" descr="R:\Seizmoloska postaja Morici\2013_03_11\IMG_0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04" y="2078335"/>
            <a:ext cx="2212848" cy="29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R:\Seizmoloska postaja Morici\2013_03_11\IMG_0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4293096"/>
            <a:ext cx="2633472" cy="196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16632"/>
            <a:ext cx="7450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264096" y="1371600"/>
            <a:ext cx="4038600" cy="707886"/>
          </a:xfrm>
        </p:spPr>
        <p:txBody>
          <a:bodyPr>
            <a:spAutoFit/>
          </a:bodyPr>
          <a:lstStyle/>
          <a:p>
            <a:r>
              <a:rPr lang="hr-HR" sz="2000" dirty="0"/>
              <a:t>Seizmološka postaja </a:t>
            </a:r>
            <a:r>
              <a:rPr lang="hr-HR" sz="2000" dirty="0" smtClean="0"/>
              <a:t>Kalnik – 2010. (UHS-Grad Zagreb)</a:t>
            </a:r>
            <a:endParaRPr lang="hr-HR" sz="2000" dirty="0"/>
          </a:p>
        </p:txBody>
      </p:sp>
      <p:pic>
        <p:nvPicPr>
          <p:cNvPr id="15" name="Picture 5" descr="R:\seiz.postaja Kalnik\Busenje\P5120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3478"/>
            <a:ext cx="1733283" cy="231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R:\seiz.postaja Kalnik\2011_01_18\IMG_35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36872"/>
            <a:ext cx="1755648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R:\seiz.postaja Kalnik\2011_06_06\DSC000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73477"/>
            <a:ext cx="1632584" cy="217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61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0600" y="1628799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Seizmološka postaja Moslavačka Gora – 2012. (UHS - Grad Zagreb).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00" y="3068960"/>
            <a:ext cx="39814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116632"/>
            <a:ext cx="7450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51520" y="1371600"/>
            <a:ext cx="4038600" cy="707886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hr-HR" sz="2000" dirty="0" smtClean="0"/>
              <a:t>Seizmološka </a:t>
            </a:r>
            <a:r>
              <a:rPr lang="hr-HR" sz="2000" dirty="0"/>
              <a:t>postaja </a:t>
            </a:r>
            <a:r>
              <a:rPr lang="hr-HR" sz="2000" dirty="0" smtClean="0"/>
              <a:t>Makarska </a:t>
            </a:r>
            <a:r>
              <a:rPr lang="hr-HR" sz="2000" dirty="0"/>
              <a:t>– </a:t>
            </a:r>
            <a:r>
              <a:rPr lang="hr-HR" sz="2000" dirty="0" smtClean="0"/>
              <a:t>2012. (Grad Makarska)</a:t>
            </a:r>
            <a:endParaRPr lang="hr-HR" sz="2000" dirty="0"/>
          </a:p>
        </p:txBody>
      </p:sp>
      <p:pic>
        <p:nvPicPr>
          <p:cNvPr id="11" name="Picture 4" descr="R:\Seizmološka postaja OSEJAVA_Makarska\2012_05 fotke\sahta-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112" y="4323058"/>
            <a:ext cx="264242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R:\Seizmološka postaja OSEJAVA_Makarska\2012_05 fotke\vrata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0" y="2073767"/>
            <a:ext cx="2209800" cy="294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19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" y="260648"/>
            <a:ext cx="745013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 descr="R:\Seizmološka postaja Lobor\20160204\20160204_153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988" y="4581128"/>
            <a:ext cx="2926080" cy="175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Slikovni rezultat za lobor majka bo&amp;zcaron;ja gors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4279" name="Picture 7" descr="Slikovni rezultat za lobor majka bo&amp;zcaron;ja gorsk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28" y="2204864"/>
            <a:ext cx="2895600" cy="215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53883" y="1558533"/>
            <a:ext cx="3734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Seizmološka postaja LOBOR – 2014. </a:t>
            </a:r>
          </a:p>
          <a:p>
            <a:pPr algn="ctr"/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(UHS - Grad Zagreb).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731664"/>
            <a:ext cx="4038600" cy="1384995"/>
          </a:xfr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Seizmološka </a:t>
            </a:r>
            <a:r>
              <a:rPr lang="hr-H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postaja LASTOVO – 2013. (NATO Sfp &amp; MZOS)</a:t>
            </a:r>
          </a:p>
          <a:p>
            <a:pPr marL="0" indent="0">
              <a:buNone/>
            </a:pPr>
            <a:r>
              <a:rPr lang="hr-H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Financijski pomaže u održavanju županija Dubrovačko-neretvanska.</a:t>
            </a:r>
            <a:endParaRPr lang="hr-H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R:\Seiz postaja Lastovo\2016_10_22\IMG_20161023_1220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5" y="3285024"/>
            <a:ext cx="3744363" cy="2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7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008063"/>
          </a:xfrm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r-HR" altLang="sr-Latn-RS" sz="2000" dirty="0" smtClean="0"/>
              <a:t>Gradski </a:t>
            </a:r>
            <a:r>
              <a:rPr lang="hr-HR" altLang="sr-Latn-RS" sz="2000" dirty="0" smtClean="0"/>
              <a:t>Ured </a:t>
            </a:r>
            <a:r>
              <a:rPr lang="hr-HR" altLang="sr-Latn-RS" sz="2000" dirty="0" smtClean="0"/>
              <a:t>za upravljanje u hitnim stanjima Grada </a:t>
            </a:r>
            <a:r>
              <a:rPr lang="hr-HR" altLang="sr-Latn-RS" sz="2000" dirty="0"/>
              <a:t>Zagreba </a:t>
            </a:r>
            <a:r>
              <a:rPr lang="hr-HR" altLang="sr-Latn-RS" sz="2000" dirty="0" smtClean="0"/>
              <a:t/>
            </a:r>
            <a:br>
              <a:rPr lang="hr-HR" altLang="sr-Latn-RS" sz="2000" dirty="0" smtClean="0"/>
            </a:br>
            <a:r>
              <a:rPr lang="hr-HR" altLang="sr-Latn-RS" sz="2000" dirty="0" smtClean="0"/>
              <a:t>u svom djelokrugu aktivnosti shvatio je što znači</a:t>
            </a:r>
            <a:br>
              <a:rPr lang="hr-HR" altLang="sr-Latn-RS" sz="2000" dirty="0" smtClean="0"/>
            </a:br>
            <a:r>
              <a:rPr lang="hr-HR" altLang="sr-Latn-RS" sz="2000" dirty="0" smtClean="0"/>
              <a:t>SEIZMIČKI </a:t>
            </a:r>
            <a:r>
              <a:rPr lang="hr-HR" altLang="sr-Latn-RS" sz="2000" dirty="0" smtClean="0"/>
              <a:t>RIZIK i poštujući Prostorni plan grada Zagreba obavio je </a:t>
            </a:r>
            <a:endParaRPr lang="hr-HR" altLang="sr-Latn-RS" sz="2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8572"/>
            <a:ext cx="8229600" cy="4302716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hr-HR" sz="1800" dirty="0" smtClean="0"/>
              <a:t>Nabavu  </a:t>
            </a:r>
            <a:r>
              <a:rPr lang="hr-HR" sz="1800" u="sng" dirty="0" smtClean="0"/>
              <a:t>dva seizmografa</a:t>
            </a:r>
            <a:r>
              <a:rPr lang="hr-HR" sz="1800" dirty="0" smtClean="0"/>
              <a:t>.</a:t>
            </a:r>
          </a:p>
          <a:p>
            <a:pPr>
              <a:defRPr/>
            </a:pPr>
            <a:r>
              <a:rPr lang="hr-HR" sz="1800" dirty="0" smtClean="0"/>
              <a:t>Financiranje opremanja i izgradnje dviju seizmoloških postaja</a:t>
            </a:r>
          </a:p>
          <a:p>
            <a:pPr marL="0" indent="0">
              <a:buFontTx/>
              <a:buNone/>
              <a:defRPr/>
            </a:pPr>
            <a:r>
              <a:rPr lang="hr-HR" sz="1800" dirty="0"/>
              <a:t> </a:t>
            </a:r>
            <a:r>
              <a:rPr lang="hr-HR" sz="1800" dirty="0" smtClean="0"/>
              <a:t>     u Moslavini i na Kalniku.</a:t>
            </a:r>
          </a:p>
          <a:p>
            <a:pPr>
              <a:defRPr/>
            </a:pPr>
            <a:r>
              <a:rPr lang="hr-HR" sz="1800" dirty="0" smtClean="0"/>
              <a:t>Nabavu </a:t>
            </a:r>
            <a:r>
              <a:rPr lang="hr-HR" sz="1800" u="sng" dirty="0" smtClean="0"/>
              <a:t>još dva seizmografa</a:t>
            </a:r>
            <a:r>
              <a:rPr lang="hr-HR" sz="1800" dirty="0" smtClean="0"/>
              <a:t> za mobilne postaje koje trenutno rade u Loboru i Ozlju.</a:t>
            </a:r>
          </a:p>
          <a:p>
            <a:pPr>
              <a:defRPr/>
            </a:pPr>
            <a:r>
              <a:rPr lang="hr-HR" sz="1800" dirty="0" smtClean="0"/>
              <a:t>Ako se tome dodaju dvije postojeće seizmološke postaje Zagreb i Puntjarka, dobiva se Seizmološka mreža kojom se može dobro kontrolirati seizmička aktivnost u širem gradskom području.</a:t>
            </a:r>
          </a:p>
          <a:p>
            <a:pPr>
              <a:defRPr/>
            </a:pPr>
            <a:r>
              <a:rPr lang="hr-HR" sz="1800" dirty="0" smtClean="0"/>
              <a:t>Nabava </a:t>
            </a:r>
            <a:r>
              <a:rPr lang="hr-HR" sz="1800" u="sng" dirty="0" smtClean="0"/>
              <a:t>četiri akcelerografa </a:t>
            </a:r>
            <a:r>
              <a:rPr lang="hr-HR" sz="1800" dirty="0" smtClean="0"/>
              <a:t>– uređaja za zapisivanje samo jakih potresa čije rezultate se koristi izravno u procjeni intenziteta potresa (nastale štete), u rekonstrukciji građevina nakon potresa i u projektima budućih građevina, bit će opremljeno i postavljeno u narednom razdoblju.</a:t>
            </a:r>
          </a:p>
          <a:p>
            <a:pPr>
              <a:defRPr/>
            </a:pPr>
            <a:r>
              <a:rPr lang="hr-HR" sz="1800" dirty="0" smtClean="0"/>
              <a:t>Ako smo sve do sada riješili, nadamo se da ćemo uz pomoć Države i Grada riješiti i </a:t>
            </a:r>
            <a:r>
              <a:rPr lang="hr-HR" sz="1800" b="1" u="sng" dirty="0" smtClean="0"/>
              <a:t>stabilno, </a:t>
            </a:r>
            <a:r>
              <a:rPr lang="hr-HR" sz="1800" b="1" u="sng" dirty="0"/>
              <a:t>trajno </a:t>
            </a:r>
            <a:r>
              <a:rPr lang="hr-HR" sz="1800" b="1" u="sng" dirty="0" smtClean="0"/>
              <a:t>financiranje</a:t>
            </a:r>
            <a:r>
              <a:rPr lang="hr-HR" sz="1800" b="1" dirty="0" smtClean="0"/>
              <a:t> </a:t>
            </a:r>
            <a:r>
              <a:rPr lang="hr-HR" sz="1800" dirty="0" smtClean="0"/>
              <a:t>rada ove </a:t>
            </a:r>
            <a:r>
              <a:rPr lang="hr-HR" sz="1800" dirty="0" smtClean="0"/>
              <a:t>mreže</a:t>
            </a:r>
            <a:r>
              <a:rPr lang="hr-HR" sz="1800" dirty="0" smtClean="0"/>
              <a:t>.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42559434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2276873"/>
            <a:ext cx="3514535" cy="406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1752" y="1484784"/>
            <a:ext cx="4040188" cy="732974"/>
          </a:xfrm>
        </p:spPr>
        <p:txBody>
          <a:bodyPr/>
          <a:lstStyle/>
          <a:p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Mreža državnih i seizmografa UHS-Grada Zagreba</a:t>
            </a:r>
            <a:endParaRPr lang="hr-H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>
          <a:xfrm>
            <a:off x="4791330" y="1510662"/>
            <a:ext cx="4041775" cy="731520"/>
          </a:xfrm>
        </p:spPr>
        <p:txBody>
          <a:bodyPr/>
          <a:lstStyle/>
          <a:p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Potresi oko Kraljeva Vrha 2013. M2.7 i</a:t>
            </a:r>
          </a:p>
          <a:p>
            <a:r>
              <a:rPr lang="hr-H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Potresi kod Krškog 2015 M4.2.</a:t>
            </a:r>
            <a:endParaRPr lang="hr-H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19600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19799" y="5530006"/>
            <a:ext cx="4172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 smtClean="0"/>
              <a:t>Četiri seizmografa (veliki žuti krugovi) i </a:t>
            </a:r>
          </a:p>
          <a:p>
            <a:r>
              <a:rPr lang="hr-HR" sz="1600" dirty="0" smtClean="0"/>
              <a:t>jedan akcelerograf (gornji trokut) vlasništvo</a:t>
            </a:r>
          </a:p>
          <a:p>
            <a:r>
              <a:rPr lang="hr-HR" sz="1600" dirty="0" smtClean="0"/>
              <a:t>su UHS-Grada </a:t>
            </a:r>
            <a:r>
              <a:rPr lang="hr-HR" sz="1600" dirty="0" smtClean="0"/>
              <a:t>Zagreba.</a:t>
            </a:r>
            <a:endParaRPr lang="hr-HR" sz="1600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endParaRPr lang="hr-HR" dirty="0"/>
          </a:p>
        </p:txBody>
      </p:sp>
      <p:sp>
        <p:nvSpPr>
          <p:cNvPr id="3" name="Flowchart: Connector 2"/>
          <p:cNvSpPr>
            <a:spLocks noChangeAspect="1"/>
          </p:cNvSpPr>
          <p:nvPr/>
        </p:nvSpPr>
        <p:spPr>
          <a:xfrm>
            <a:off x="5447104" y="3907168"/>
            <a:ext cx="135100" cy="1351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436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7" name="Group 11"/>
          <p:cNvGrpSpPr>
            <a:grpSpLocks/>
          </p:cNvGrpSpPr>
          <p:nvPr/>
        </p:nvGrpSpPr>
        <p:grpSpPr bwMode="auto">
          <a:xfrm>
            <a:off x="377825" y="260350"/>
            <a:ext cx="1746250" cy="619125"/>
            <a:chOff x="377828" y="188640"/>
            <a:chExt cx="1745899" cy="620077"/>
          </a:xfrm>
        </p:grpSpPr>
        <p:grpSp>
          <p:nvGrpSpPr>
            <p:cNvPr id="42014" name="Group 9"/>
            <p:cNvGrpSpPr>
              <a:grpSpLocks noChangeAspect="1"/>
            </p:cNvGrpSpPr>
            <p:nvPr/>
          </p:nvGrpSpPr>
          <p:grpSpPr bwMode="auto">
            <a:xfrm>
              <a:off x="377828" y="328997"/>
              <a:ext cx="432652" cy="378367"/>
              <a:chOff x="251520" y="1050489"/>
              <a:chExt cx="699247" cy="650319"/>
            </a:xfrm>
          </p:grpSpPr>
          <p:sp>
            <p:nvSpPr>
              <p:cNvPr id="7" name="Donut 6"/>
              <p:cNvSpPr/>
              <p:nvPr/>
            </p:nvSpPr>
            <p:spPr>
              <a:xfrm>
                <a:off x="251520" y="1049728"/>
                <a:ext cx="700296" cy="650386"/>
              </a:xfrm>
              <a:prstGeom prst="donut">
                <a:avLst>
                  <a:gd name="adj" fmla="val 6481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r-HR" sz="1800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Donut 7"/>
              <p:cNvSpPr/>
              <p:nvPr/>
            </p:nvSpPr>
            <p:spPr>
              <a:xfrm>
                <a:off x="413127" y="1194563"/>
                <a:ext cx="379647" cy="366184"/>
              </a:xfrm>
              <a:prstGeom prst="donut">
                <a:avLst>
                  <a:gd name="adj" fmla="val 3581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hr-HR" sz="1800" b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4201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29" y="188640"/>
              <a:ext cx="1494998" cy="62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539750" y="1196975"/>
            <a:ext cx="2495550" cy="708025"/>
          </a:xfrm>
          <a:prstGeom prst="rect">
            <a:avLst/>
          </a:prstGeom>
          <a:noFill/>
          <a:ln w="28575" cmpd="dbl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000260"/>
                </a:solidFill>
                <a:latin typeface="Book Antiqua" pitchFamily="18" charset="0"/>
              </a:rPr>
              <a:t>Stations:  HVAR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000260"/>
                </a:solidFill>
                <a:latin typeface="Book Antiqua" pitchFamily="18" charset="0"/>
              </a:rPr>
              <a:t>	    BRIJUNI</a:t>
            </a:r>
          </a:p>
        </p:txBody>
      </p:sp>
      <p:grpSp>
        <p:nvGrpSpPr>
          <p:cNvPr id="41989" name="Group 12"/>
          <p:cNvGrpSpPr>
            <a:grpSpLocks/>
          </p:cNvGrpSpPr>
          <p:nvPr/>
        </p:nvGrpSpPr>
        <p:grpSpPr bwMode="auto">
          <a:xfrm>
            <a:off x="4211638" y="908050"/>
            <a:ext cx="2574925" cy="2098675"/>
            <a:chOff x="3419877" y="2180357"/>
            <a:chExt cx="2574963" cy="2098278"/>
          </a:xfrm>
        </p:grpSpPr>
        <p:sp>
          <p:nvSpPr>
            <p:cNvPr id="42012" name="Rectangle 9"/>
            <p:cNvSpPr>
              <a:spLocks noChangeArrowheads="1"/>
            </p:cNvSpPr>
            <p:nvPr/>
          </p:nvSpPr>
          <p:spPr bwMode="auto">
            <a:xfrm>
              <a:off x="4046181" y="2180357"/>
              <a:ext cx="1408910" cy="400110"/>
            </a:xfrm>
            <a:prstGeom prst="rect">
              <a:avLst/>
            </a:prstGeom>
            <a:noFill/>
            <a:ln w="28575" cmpd="dbl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r-HR" altLang="sr-Latn-RS" sz="2000">
                  <a:solidFill>
                    <a:srgbClr val="000260"/>
                  </a:solidFill>
                  <a:latin typeface="Book Antiqua" pitchFamily="18" charset="0"/>
                </a:rPr>
                <a:t>SeisComp</a:t>
              </a:r>
            </a:p>
          </p:txBody>
        </p:sp>
        <p:pic>
          <p:nvPicPr>
            <p:cNvPr id="420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7" y="2612060"/>
              <a:ext cx="2574963" cy="1666575"/>
            </a:xfrm>
            <a:prstGeom prst="rect">
              <a:avLst/>
            </a:prstGeom>
            <a:noFill/>
            <a:ln w="28575" cmpd="dbl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41990" name="TextBox 13"/>
          <p:cNvSpPr txBox="1">
            <a:spLocks noChangeArrowheads="1"/>
          </p:cNvSpPr>
          <p:nvPr/>
        </p:nvSpPr>
        <p:spPr bwMode="auto">
          <a:xfrm>
            <a:off x="825022" y="2273300"/>
            <a:ext cx="1741488" cy="400050"/>
          </a:xfrm>
          <a:prstGeom prst="rect">
            <a:avLst/>
          </a:prstGeom>
          <a:noFill/>
          <a:ln w="28575" cmpd="dbl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000260"/>
                </a:solidFill>
                <a:latin typeface="Book Antiqua" pitchFamily="18" charset="0"/>
              </a:rPr>
              <a:t>SANDI.gcf_1</a:t>
            </a:r>
          </a:p>
        </p:txBody>
      </p:sp>
      <p:sp>
        <p:nvSpPr>
          <p:cNvPr id="41991" name="TextBox 16"/>
          <p:cNvSpPr txBox="1">
            <a:spLocks noChangeArrowheads="1"/>
          </p:cNvSpPr>
          <p:nvPr/>
        </p:nvSpPr>
        <p:spPr bwMode="auto">
          <a:xfrm>
            <a:off x="812800" y="4022316"/>
            <a:ext cx="1743075" cy="400050"/>
          </a:xfrm>
          <a:prstGeom prst="rect">
            <a:avLst/>
          </a:prstGeom>
          <a:noFill/>
          <a:ln w="28575" cmpd="dbl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dirty="0">
                <a:solidFill>
                  <a:srgbClr val="000260"/>
                </a:solidFill>
                <a:latin typeface="Book Antiqua" pitchFamily="18" charset="0"/>
              </a:rPr>
              <a:t>SANDI.gcf_2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132138" y="13081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b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miniseed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3105150" y="222408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1200" b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gcf</a:t>
            </a:r>
          </a:p>
        </p:txBody>
      </p:sp>
      <p:sp>
        <p:nvSpPr>
          <p:cNvPr id="16" name="Up-Down Arrow 15"/>
          <p:cNvSpPr/>
          <p:nvPr/>
        </p:nvSpPr>
        <p:spPr>
          <a:xfrm>
            <a:off x="6314281" y="3040082"/>
            <a:ext cx="484188" cy="73858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41995" name="TextBox 20"/>
          <p:cNvSpPr txBox="1">
            <a:spLocks noChangeArrowheads="1"/>
          </p:cNvSpPr>
          <p:nvPr/>
        </p:nvSpPr>
        <p:spPr bwMode="auto">
          <a:xfrm>
            <a:off x="5536628" y="3795302"/>
            <a:ext cx="2055812" cy="400050"/>
          </a:xfrm>
          <a:prstGeom prst="rect">
            <a:avLst/>
          </a:prstGeom>
          <a:noFill/>
          <a:ln w="28575" cmpd="dbl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000260"/>
                </a:solidFill>
                <a:latin typeface="Book Antiqua" pitchFamily="18" charset="0"/>
              </a:rPr>
              <a:t>Direct exchange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905625" y="1989138"/>
            <a:ext cx="97948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23" name="TextBox 22"/>
          <p:cNvSpPr txBox="1"/>
          <p:nvPr/>
        </p:nvSpPr>
        <p:spPr>
          <a:xfrm>
            <a:off x="8064172" y="980728"/>
            <a:ext cx="540276" cy="2225994"/>
          </a:xfrm>
          <a:prstGeom prst="rect">
            <a:avLst/>
          </a:prstGeom>
          <a:noFill/>
          <a:ln w="28575" cmpd="dbl">
            <a:solidFill>
              <a:srgbClr val="003399"/>
            </a:solidFill>
          </a:ln>
        </p:spPr>
        <p:txBody>
          <a:bodyPr vert="wordArtVert" wrap="none">
            <a:spAutoFit/>
          </a:bodyPr>
          <a:lstStyle/>
          <a:p>
            <a:pPr>
              <a:defRPr/>
            </a:pPr>
            <a:r>
              <a:rPr lang="hr-HR" sz="2000" dirty="0">
                <a:cs typeface="Arial" charset="0"/>
              </a:rPr>
              <a:t>ORFEUS</a:t>
            </a:r>
          </a:p>
        </p:txBody>
      </p:sp>
      <p:sp>
        <p:nvSpPr>
          <p:cNvPr id="41998" name="TextBox 23"/>
          <p:cNvSpPr txBox="1">
            <a:spLocks noChangeArrowheads="1"/>
          </p:cNvSpPr>
          <p:nvPr/>
        </p:nvSpPr>
        <p:spPr bwMode="auto">
          <a:xfrm>
            <a:off x="728663" y="3140968"/>
            <a:ext cx="1985962" cy="400050"/>
          </a:xfrm>
          <a:prstGeom prst="rect">
            <a:avLst/>
          </a:prstGeom>
          <a:noFill/>
          <a:ln w="28575" cmpd="dbl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>
                <a:solidFill>
                  <a:srgbClr val="000260"/>
                </a:solidFill>
                <a:latin typeface="Book Antiqua" pitchFamily="18" charset="0"/>
              </a:rPr>
              <a:t>STATIONS.gcf</a:t>
            </a:r>
          </a:p>
        </p:txBody>
      </p:sp>
      <p:grpSp>
        <p:nvGrpSpPr>
          <p:cNvPr id="41999" name="Group 29"/>
          <p:cNvGrpSpPr>
            <a:grpSpLocks/>
          </p:cNvGrpSpPr>
          <p:nvPr/>
        </p:nvGrpSpPr>
        <p:grpSpPr bwMode="auto">
          <a:xfrm>
            <a:off x="1116013" y="2683045"/>
            <a:ext cx="1185862" cy="1334097"/>
            <a:chOff x="1115616" y="2780928"/>
            <a:chExt cx="1185995" cy="2016224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148957" y="2780928"/>
              <a:ext cx="0" cy="720806"/>
            </a:xfrm>
            <a:prstGeom prst="straightConnector1">
              <a:avLst/>
            </a:prstGeom>
            <a:ln w="38100" cmpd="dbl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1437914" y="2780928"/>
              <a:ext cx="0" cy="720806"/>
            </a:xfrm>
            <a:prstGeom prst="straightConnector1">
              <a:avLst/>
            </a:prstGeom>
            <a:ln w="38100" cmpd="dbl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725284" y="2780928"/>
              <a:ext cx="0" cy="720806"/>
            </a:xfrm>
            <a:prstGeom prst="straightConnector1">
              <a:avLst/>
            </a:prstGeom>
            <a:ln w="38100" cmpd="dbl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014242" y="2780928"/>
              <a:ext cx="0" cy="720806"/>
            </a:xfrm>
            <a:prstGeom prst="straightConnector1">
              <a:avLst/>
            </a:prstGeom>
            <a:ln w="38100" cmpd="dbl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301611" y="2780928"/>
              <a:ext cx="0" cy="720806"/>
            </a:xfrm>
            <a:prstGeom prst="straightConnector1">
              <a:avLst/>
            </a:prstGeom>
            <a:ln w="38100" cmpd="dbl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006" name="Group 28"/>
            <p:cNvGrpSpPr>
              <a:grpSpLocks/>
            </p:cNvGrpSpPr>
            <p:nvPr/>
          </p:nvGrpSpPr>
          <p:grpSpPr bwMode="auto">
            <a:xfrm>
              <a:off x="1115616" y="4077072"/>
              <a:ext cx="1152128" cy="720080"/>
              <a:chOff x="1301883" y="4077072"/>
              <a:chExt cx="1152128" cy="720080"/>
            </a:xfrm>
          </p:grpSpPr>
          <p:cxnSp>
            <p:nvCxnSpPr>
              <p:cNvPr id="35" name="Straight Arrow Connector 34"/>
              <p:cNvCxnSpPr/>
              <p:nvPr/>
            </p:nvCxnSpPr>
            <p:spPr>
              <a:xfrm rot="10800000" flipV="1">
                <a:off x="1301883" y="4076347"/>
                <a:ext cx="0" cy="720805"/>
              </a:xfrm>
              <a:prstGeom prst="straightConnector1">
                <a:avLst/>
              </a:prstGeom>
              <a:ln w="38100" cmpd="dbl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rot="10800000" flipV="1">
                <a:off x="1590840" y="4076347"/>
                <a:ext cx="0" cy="720805"/>
              </a:xfrm>
              <a:prstGeom prst="straightConnector1">
                <a:avLst/>
              </a:prstGeom>
              <a:ln w="38100" cmpd="dbl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rot="10800000" flipV="1">
                <a:off x="1878210" y="4076347"/>
                <a:ext cx="0" cy="720805"/>
              </a:xfrm>
              <a:prstGeom prst="straightConnector1">
                <a:avLst/>
              </a:prstGeom>
              <a:ln w="38100" cmpd="dbl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rot="10800000" flipV="1">
                <a:off x="2167167" y="4076347"/>
                <a:ext cx="0" cy="720805"/>
              </a:xfrm>
              <a:prstGeom prst="straightConnector1">
                <a:avLst/>
              </a:prstGeom>
              <a:ln w="38100" cmpd="dbl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rot="10800000" flipV="1">
                <a:off x="2454537" y="4076347"/>
                <a:ext cx="0" cy="720805"/>
              </a:xfrm>
              <a:prstGeom prst="straightConnector1">
                <a:avLst/>
              </a:prstGeom>
              <a:ln w="38100" cmpd="dbl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2000" name="Picture 4" descr="L:\Moje Pictures\2014 PTJ\290920145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94868"/>
            <a:ext cx="24638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itle 1"/>
          <p:cNvSpPr txBox="1">
            <a:spLocks/>
          </p:cNvSpPr>
          <p:nvPr/>
        </p:nvSpPr>
        <p:spPr>
          <a:xfrm>
            <a:off x="2302680" y="391755"/>
            <a:ext cx="6169747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9pPr>
          </a:lstStyle>
          <a:p>
            <a:r>
              <a:rPr lang="hr-HR" altLang="sr-Latn-RS" sz="1800" dirty="0" smtClean="0">
                <a:solidFill>
                  <a:srgbClr val="D16349"/>
                </a:solidFill>
              </a:rPr>
              <a:t>Instrumentalna seizmologija u Zagrebu – 110 godina</a:t>
            </a:r>
            <a:endParaRPr lang="hr-HR" sz="1800" dirty="0"/>
          </a:p>
        </p:txBody>
      </p:sp>
      <p:sp>
        <p:nvSpPr>
          <p:cNvPr id="2" name="AutoShape 2" descr="#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11" y="4832639"/>
            <a:ext cx="1953578" cy="150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 flipH="1" flipV="1">
            <a:off x="2555777" y="4256964"/>
            <a:ext cx="1508534" cy="684204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83968" y="5013176"/>
            <a:ext cx="157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b="1" dirty="0" smtClean="0">
                <a:solidFill>
                  <a:srgbClr val="FFFF00"/>
                </a:solidFill>
              </a:rPr>
              <a:t>Laptop - On Duty</a:t>
            </a:r>
          </a:p>
          <a:p>
            <a:r>
              <a:rPr lang="hr-HR" sz="1200" b="1" dirty="0" smtClean="0">
                <a:solidFill>
                  <a:srgbClr val="FFFF00"/>
                </a:solidFill>
              </a:rPr>
              <a:t>Manuel  locating </a:t>
            </a:r>
          </a:p>
          <a:p>
            <a:r>
              <a:rPr lang="hr-HR" sz="1200" b="1" dirty="0" smtClean="0">
                <a:solidFill>
                  <a:srgbClr val="FFFF00"/>
                </a:solidFill>
              </a:rPr>
              <a:t>epicenter</a:t>
            </a:r>
            <a:endParaRPr lang="hr-HR" sz="1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0272" y="5363924"/>
            <a:ext cx="801823" cy="369332"/>
          </a:xfrm>
          <a:prstGeom prst="rect">
            <a:avLst/>
          </a:prstGeom>
          <a:noFill/>
          <a:ln w="25400" cmpd="dbl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DUZS</a:t>
            </a:r>
            <a:endParaRPr lang="hr-HR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855820" y="5733256"/>
            <a:ext cx="328904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528258" y="5939988"/>
            <a:ext cx="2053767" cy="369332"/>
          </a:xfrm>
          <a:prstGeom prst="rect">
            <a:avLst/>
          </a:prstGeom>
          <a:noFill/>
          <a:ln w="25400" cmpd="dbl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LOCAL CENTERS</a:t>
            </a:r>
            <a:endParaRPr lang="hr-HR" dirty="0">
              <a:solidFill>
                <a:srgbClr val="002060"/>
              </a:solidFill>
            </a:endParaRPr>
          </a:p>
        </p:txBody>
      </p:sp>
      <p:cxnSp>
        <p:nvCxnSpPr>
          <p:cNvPr id="51" name="Straight Arrow Connector 50"/>
          <p:cNvCxnSpPr>
            <a:stCxn id="13" idx="2"/>
          </p:cNvCxnSpPr>
          <p:nvPr/>
        </p:nvCxnSpPr>
        <p:spPr>
          <a:xfrm>
            <a:off x="7421184" y="5733256"/>
            <a:ext cx="0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668344" y="5733256"/>
            <a:ext cx="337062" cy="18557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Arrow 55"/>
          <p:cNvSpPr/>
          <p:nvPr/>
        </p:nvSpPr>
        <p:spPr>
          <a:xfrm>
            <a:off x="6012160" y="47971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7" name="TextBox 56"/>
          <p:cNvSpPr txBox="1"/>
          <p:nvPr/>
        </p:nvSpPr>
        <p:spPr>
          <a:xfrm>
            <a:off x="6991394" y="4859868"/>
            <a:ext cx="968535" cy="369332"/>
          </a:xfrm>
          <a:prstGeom prst="rect">
            <a:avLst/>
          </a:prstGeom>
          <a:noFill/>
          <a:ln w="25400" cmpd="dbl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MEDIA</a:t>
            </a:r>
            <a:endParaRPr lang="hr-HR" dirty="0">
              <a:solidFill>
                <a:srgbClr val="002060"/>
              </a:solidFill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6017890" y="5402094"/>
            <a:ext cx="1008730" cy="3737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7835338" y="5640996"/>
            <a:ext cx="498972" cy="18656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836875" y="5539969"/>
            <a:ext cx="49743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836875" y="5229200"/>
            <a:ext cx="497435" cy="1895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/>
          <p:nvPr/>
        </p:nvCxnSpPr>
        <p:spPr>
          <a:xfrm rot="10800000">
            <a:off x="2566510" y="2673351"/>
            <a:ext cx="2365530" cy="2159289"/>
          </a:xfrm>
          <a:prstGeom prst="curvedConnector3">
            <a:avLst>
              <a:gd name="adj1" fmla="val 7698"/>
            </a:avLst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85" name="Straight Arrow Connector 41984"/>
          <p:cNvCxnSpPr/>
          <p:nvPr/>
        </p:nvCxnSpPr>
        <p:spPr>
          <a:xfrm>
            <a:off x="2714625" y="3323741"/>
            <a:ext cx="281825" cy="17252"/>
          </a:xfrm>
          <a:prstGeom prst="straightConnector1">
            <a:avLst/>
          </a:prstGeom>
          <a:ln w="50800" cmpd="tri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996450" y="3212976"/>
            <a:ext cx="1175322" cy="646331"/>
          </a:xfrm>
          <a:prstGeom prst="rect">
            <a:avLst/>
          </a:prstGeom>
          <a:noFill/>
          <a:ln w="25400" cmpd="dbl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002060"/>
                </a:solidFill>
              </a:rPr>
              <a:t>UHS-GZ</a:t>
            </a:r>
          </a:p>
          <a:p>
            <a:r>
              <a:rPr lang="hr-HR" dirty="0" smtClean="0">
                <a:solidFill>
                  <a:srgbClr val="002060"/>
                </a:solidFill>
              </a:rPr>
              <a:t>6 stations</a:t>
            </a:r>
            <a:endParaRPr lang="hr-H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179388" y="1052513"/>
            <a:ext cx="3887787" cy="5697537"/>
          </a:xfrm>
          <a:solidFill>
            <a:srgbClr val="FFFFCC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hr-HR" altLang="sr-Latn-RS" sz="2400" b="1" dirty="0" smtClean="0">
                <a:solidFill>
                  <a:srgbClr val="002060"/>
                </a:solidFill>
              </a:rPr>
              <a:t>Colaborations and projects:</a:t>
            </a:r>
          </a:p>
          <a:p>
            <a:pPr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CSS &amp; CSEM,</a:t>
            </a:r>
          </a:p>
          <a:p>
            <a:pPr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CSS &amp; ORFEUS,</a:t>
            </a:r>
          </a:p>
          <a:p>
            <a:pPr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CSS &amp; CE</a:t>
            </a:r>
            <a:r>
              <a:rPr lang="hr-HR" altLang="sr-Latn-RS" sz="2400" baseline="30000" dirty="0" smtClean="0">
                <a:solidFill>
                  <a:srgbClr val="002060"/>
                </a:solidFill>
              </a:rPr>
              <a:t>3</a:t>
            </a:r>
            <a:r>
              <a:rPr lang="hr-HR" altLang="sr-Latn-RS" sz="2400" dirty="0" smtClean="0">
                <a:solidFill>
                  <a:srgbClr val="002060"/>
                </a:solidFill>
              </a:rPr>
              <a:t>RN,</a:t>
            </a:r>
          </a:p>
          <a:p>
            <a:pPr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CSS &amp; AlpArray,</a:t>
            </a:r>
          </a:p>
          <a:p>
            <a:pPr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NATO-BSHAPE-3,</a:t>
            </a:r>
          </a:p>
          <a:p>
            <a:pPr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HOLISTIC (</a:t>
            </a:r>
            <a:r>
              <a:rPr lang="hr-HR" altLang="sr-Latn-RS" sz="2000" dirty="0" smtClean="0">
                <a:solidFill>
                  <a:srgbClr val="002060"/>
                </a:solidFill>
              </a:rPr>
              <a:t>Hazard – dynamical parameters of important building in Dubrovnik county</a:t>
            </a:r>
            <a:r>
              <a:rPr lang="hr-HR" altLang="sr-Latn-RS" sz="2400" dirty="0" smtClean="0">
                <a:solidFill>
                  <a:srgbClr val="002060"/>
                </a:solidFill>
              </a:rPr>
              <a:t>),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Microzoning northern part of city of Zagreb,</a:t>
            </a:r>
          </a:p>
          <a:p>
            <a:pPr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hr-HR" altLang="sr-Latn-RS" sz="2400" dirty="0" smtClean="0">
                <a:solidFill>
                  <a:srgbClr val="002060"/>
                </a:solidFill>
              </a:rPr>
              <a:t>VELEBIT – (</a:t>
            </a:r>
            <a:r>
              <a:rPr lang="hr-HR" altLang="sr-Latn-RS" sz="2000" dirty="0" smtClean="0">
                <a:solidFill>
                  <a:srgbClr val="002060"/>
                </a:solidFill>
              </a:rPr>
              <a:t>Seismicity of Velebit mountain – Cro. Sci. Foundation</a:t>
            </a:r>
            <a:r>
              <a:rPr lang="hr-HR" altLang="sr-Latn-RS" sz="2400" dirty="0" smtClean="0">
                <a:solidFill>
                  <a:srgbClr val="002060"/>
                </a:solidFill>
              </a:rPr>
              <a:t>).</a:t>
            </a:r>
          </a:p>
        </p:txBody>
      </p:sp>
      <p:grpSp>
        <p:nvGrpSpPr>
          <p:cNvPr id="48131" name="Group 9"/>
          <p:cNvGrpSpPr>
            <a:grpSpLocks/>
          </p:cNvGrpSpPr>
          <p:nvPr/>
        </p:nvGrpSpPr>
        <p:grpSpPr bwMode="auto">
          <a:xfrm>
            <a:off x="377824" y="115888"/>
            <a:ext cx="8298631" cy="692150"/>
            <a:chOff x="377825" y="116633"/>
            <a:chExt cx="7290519" cy="691406"/>
          </a:xfrm>
        </p:grpSpPr>
        <p:sp>
          <p:nvSpPr>
            <p:cNvPr id="4" name="Rectangle 4"/>
            <p:cNvSpPr txBox="1">
              <a:spLocks/>
            </p:cNvSpPr>
            <p:nvPr/>
          </p:nvSpPr>
          <p:spPr bwMode="auto">
            <a:xfrm>
              <a:off x="2340169" y="218124"/>
              <a:ext cx="5328175" cy="547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hr-HR" altLang="sr-Latn-RS" sz="2800" b="0" kern="0" dirty="0" smtClean="0">
                  <a:solidFill>
                    <a:srgbClr val="7A1D00"/>
                  </a:solidFill>
                </a:rPr>
                <a:t>Croatian Seismological </a:t>
              </a:r>
              <a:r>
                <a:rPr lang="hr-HR" altLang="sr-Latn-RS" sz="2800" b="0" kern="0" dirty="0" smtClean="0">
                  <a:solidFill>
                    <a:srgbClr val="7A1D00"/>
                  </a:solidFill>
                </a:rPr>
                <a:t>Service</a:t>
              </a:r>
              <a:endParaRPr lang="hr-HR" altLang="sr-Latn-RS" sz="2800" b="0" kern="0" dirty="0" smtClean="0">
                <a:solidFill>
                  <a:srgbClr val="7A1D00"/>
                </a:solidFill>
              </a:endParaRPr>
            </a:p>
          </p:txBody>
        </p:sp>
        <p:grpSp>
          <p:nvGrpSpPr>
            <p:cNvPr id="48137" name="Group 11"/>
            <p:cNvGrpSpPr>
              <a:grpSpLocks/>
            </p:cNvGrpSpPr>
            <p:nvPr/>
          </p:nvGrpSpPr>
          <p:grpSpPr bwMode="auto">
            <a:xfrm>
              <a:off x="377825" y="116633"/>
              <a:ext cx="1746250" cy="691406"/>
              <a:chOff x="377828" y="188640"/>
              <a:chExt cx="1745899" cy="620077"/>
            </a:xfrm>
          </p:grpSpPr>
          <p:grpSp>
            <p:nvGrpSpPr>
              <p:cNvPr id="48138" name="Group 9"/>
              <p:cNvGrpSpPr>
                <a:grpSpLocks noChangeAspect="1"/>
              </p:cNvGrpSpPr>
              <p:nvPr/>
            </p:nvGrpSpPr>
            <p:grpSpPr bwMode="auto">
              <a:xfrm>
                <a:off x="377828" y="328997"/>
                <a:ext cx="432652" cy="378367"/>
                <a:chOff x="251520" y="1050489"/>
                <a:chExt cx="699247" cy="650319"/>
              </a:xfrm>
            </p:grpSpPr>
            <p:sp>
              <p:nvSpPr>
                <p:cNvPr id="8" name="Donut 7"/>
                <p:cNvSpPr/>
                <p:nvPr/>
              </p:nvSpPr>
              <p:spPr>
                <a:xfrm>
                  <a:off x="251520" y="1051245"/>
                  <a:ext cx="700365" cy="650211"/>
                </a:xfrm>
                <a:prstGeom prst="donut">
                  <a:avLst>
                    <a:gd name="adj" fmla="val 6481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r-HR" sz="1800" b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Donut 8"/>
                <p:cNvSpPr/>
                <p:nvPr/>
              </p:nvSpPr>
              <p:spPr>
                <a:xfrm>
                  <a:off x="413143" y="1195466"/>
                  <a:ext cx="379685" cy="366660"/>
                </a:xfrm>
                <a:prstGeom prst="donut">
                  <a:avLst>
                    <a:gd name="adj" fmla="val 3581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hr-HR" sz="1800" b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48139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729" y="188640"/>
                <a:ext cx="1494998" cy="620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4221744" y="1052736"/>
            <a:ext cx="4742744" cy="3600986"/>
            <a:chOff x="4127675" y="1628800"/>
            <a:chExt cx="4742744" cy="3600986"/>
          </a:xfrm>
          <a:solidFill>
            <a:srgbClr val="FFFFCC"/>
          </a:solidFill>
        </p:grpSpPr>
        <p:sp>
          <p:nvSpPr>
            <p:cNvPr id="11" name="TextBox 10"/>
            <p:cNvSpPr txBox="1"/>
            <p:nvPr/>
          </p:nvSpPr>
          <p:spPr>
            <a:xfrm>
              <a:off x="4127675" y="1628800"/>
              <a:ext cx="2313454" cy="360098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r-HR" sz="2000" dirty="0">
                  <a:uFill>
                    <a:solidFill>
                      <a:srgbClr val="002060"/>
                    </a:solidFill>
                  </a:uFill>
                  <a:cs typeface="+mn-cs"/>
                </a:rPr>
                <a:t>Data exchange:</a:t>
              </a:r>
            </a:p>
            <a:p>
              <a:pPr>
                <a:defRPr/>
              </a:pPr>
              <a:endParaRPr lang="hr-HR" sz="1600" u="sng" dirty="0">
                <a:uFill>
                  <a:solidFill>
                    <a:srgbClr val="002060"/>
                  </a:solidFill>
                </a:uFill>
                <a:cs typeface="+mn-cs"/>
              </a:endParaRPr>
            </a:p>
            <a:p>
              <a:pPr>
                <a:defRPr/>
              </a:pPr>
              <a:r>
                <a:rPr lang="hr-HR" sz="1600" u="sng" dirty="0">
                  <a:uFill>
                    <a:solidFill>
                      <a:srgbClr val="002060"/>
                    </a:solidFill>
                  </a:uFill>
                  <a:cs typeface="+mn-cs"/>
                </a:rPr>
                <a:t>To: 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Acad. Sci. CZ Rep.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Acad. Sci. Hungary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ARSO Slovenia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BiH – Banja Luka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GFZ Potsdam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INGV Roma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INGV Milano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S.S. Serbia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UNI Trieste (OGS)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UNI Udine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ZHMS Montenegro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56965" y="1628800"/>
              <a:ext cx="2313454" cy="2308324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hr-HR" sz="1600" dirty="0">
                <a:cs typeface="+mn-cs"/>
              </a:endParaRPr>
            </a:p>
            <a:p>
              <a:pPr>
                <a:defRPr/>
              </a:pPr>
              <a:endParaRPr lang="hr-HR" sz="1600" u="sng" dirty="0">
                <a:cs typeface="+mn-cs"/>
              </a:endParaRPr>
            </a:p>
            <a:p>
              <a:pPr>
                <a:defRPr/>
              </a:pPr>
              <a:r>
                <a:rPr lang="hr-HR" sz="1600" u="sng" dirty="0">
                  <a:uFill>
                    <a:solidFill>
                      <a:srgbClr val="002060"/>
                    </a:solidFill>
                  </a:uFill>
                  <a:cs typeface="+mn-cs"/>
                </a:rPr>
                <a:t>From:</a:t>
              </a: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 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Acad. Sci. Hungary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ARSO Slovenia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BiH – Banja Luka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INGV Roma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S.S. Serbia</a:t>
              </a:r>
            </a:p>
            <a:p>
              <a:pPr marL="285750" indent="-285750">
                <a:buFontTx/>
                <a:buChar char="-"/>
                <a:defRPr/>
              </a:pPr>
              <a:r>
                <a:rPr lang="hr-HR" sz="1600" dirty="0">
                  <a:uFill>
                    <a:solidFill>
                      <a:srgbClr val="002060"/>
                    </a:solidFill>
                  </a:uFill>
                  <a:cs typeface="+mn-cs"/>
                </a:rPr>
                <a:t>ZHMS Montenegro</a:t>
              </a:r>
            </a:p>
          </p:txBody>
        </p:sp>
      </p:grpSp>
      <p:pic>
        <p:nvPicPr>
          <p:cNvPr id="48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4794250"/>
            <a:ext cx="23145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3476625"/>
            <a:ext cx="232251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1"/>
          <p:cNvSpPr txBox="1">
            <a:spLocks noChangeArrowheads="1"/>
          </p:cNvSpPr>
          <p:nvPr/>
        </p:nvSpPr>
        <p:spPr bwMode="auto">
          <a:xfrm>
            <a:off x="6804025" y="6381750"/>
            <a:ext cx="173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241B12"/>
                </a:solidFill>
                <a:latin typeface="Book Antiqu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241B12"/>
                </a:solidFill>
                <a:latin typeface="Book Antiqu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241B12"/>
                </a:solidFill>
                <a:latin typeface="Book Antiqu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241B12"/>
                </a:solidFill>
                <a:latin typeface="Book Antiqu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241B12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1B12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1B12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1B12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41B12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solidFill>
                  <a:srgbClr val="000260"/>
                </a:solidFill>
              </a:rPr>
              <a:t>Spring at ZAG</a:t>
            </a:r>
          </a:p>
        </p:txBody>
      </p:sp>
    </p:spTree>
    <p:extLst>
      <p:ext uri="{BB962C8B-B14F-4D97-AF65-F5344CB8AC3E}">
        <p14:creationId xmlns:p14="http://schemas.microsoft.com/office/powerpoint/2010/main" val="151649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Potresi u Hrvatskoj</a:t>
            </a:r>
            <a:endParaRPr lang="hr-H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hr-HR" dirty="0" smtClean="0"/>
              <a:t>Akceleracije premašaja u 50 g. uz vjerojatost 10%</a:t>
            </a:r>
            <a:endParaRPr lang="hr-H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5" y="2459708"/>
            <a:ext cx="3748634" cy="358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6" descr="Karta za povratno radoblje od 475 go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59709"/>
            <a:ext cx="3718560" cy="35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404664"/>
            <a:ext cx="8534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rgbClr val="7B98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7B9899"/>
                </a:solidFill>
                <a:latin typeface="Georgia" pitchFamily="18" charset="0"/>
              </a:defRPr>
            </a:lvl9pPr>
          </a:lstStyle>
          <a:p>
            <a:r>
              <a:rPr lang="hr-HR" altLang="sr-Latn-RS" sz="2400" smtClean="0">
                <a:solidFill>
                  <a:srgbClr val="D16349"/>
                </a:solidFill>
              </a:rPr>
              <a:t>Instrumentalna seizmologija u Zagrebu – 110 godina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3065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endParaRPr lang="hr-H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0" y="2811741"/>
            <a:ext cx="3981069" cy="3425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771922"/>
              </p:ext>
            </p:extLst>
          </p:nvPr>
        </p:nvGraphicFramePr>
        <p:xfrm>
          <a:off x="4716016" y="2808351"/>
          <a:ext cx="4120010" cy="3428961"/>
        </p:xfrm>
        <a:graphic>
          <a:graphicData uri="http://schemas.openxmlformats.org/drawingml/2006/table">
            <a:tbl>
              <a:tblPr firstRow="1" firstCol="1" bandRow="1"/>
              <a:tblGrid>
                <a:gridCol w="648072"/>
                <a:gridCol w="432048"/>
                <a:gridCol w="1152128"/>
                <a:gridCol w="1152128"/>
                <a:gridCol w="735634"/>
              </a:tblGrid>
              <a:tr h="15101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Financ.</a:t>
                      </a:r>
                      <a:endParaRPr lang="hr-H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Mreža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POSTAJA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772">
                <a:tc row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Proračun Republike Hrvatske </a:t>
                      </a:r>
                      <a:endParaRPr lang="hr-H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Brijuni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BRJN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Dugi Otok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DUGI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Lastovo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LSTV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Morići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MORI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5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Žirje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ZIRJ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6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Makarska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MAKA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7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Dubrovnik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DBRK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Hvar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HVAR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Kijevo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KIJV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10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Ričice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RIC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11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Rijeka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RKH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12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Puntjarka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3F3F76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PTJ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F700"/>
                      </a:bgClr>
                    </a:patt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CroSnet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Times New Roman"/>
                          <a:cs typeface="Calibri"/>
                        </a:rPr>
                        <a:t>Zagreb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ZAG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F700"/>
                      </a:bgClr>
                    </a:pattFill>
                  </a:tcPr>
                </a:tc>
              </a:tr>
              <a:tr h="230949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?????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Grad Zagreb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Moslavačka Gora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MOSL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</a:tr>
              <a:tr h="20378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2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Grad Zagreb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Kalnik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KALN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</a:tr>
              <a:tr h="20378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3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Grad Zagreb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Lobor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LOBO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</a:tr>
              <a:tr h="164772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4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Grad Zagreb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Ozalj</a:t>
                      </a:r>
                      <a:endParaRPr lang="hr-H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OZLJ</a:t>
                      </a:r>
                      <a:endParaRPr lang="hr-H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F70000"/>
                      </a:bgClr>
                    </a:patt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148064" y="2417602"/>
            <a:ext cx="326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rgbClr val="FF0000"/>
                </a:solidFill>
              </a:rPr>
              <a:t>Grad Zagreb: UHS ili PUG ???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2335432" y="6385356"/>
            <a:ext cx="3887788" cy="338138"/>
          </a:xfrm>
          <a:prstGeom prst="rect">
            <a:avLst/>
          </a:prstGeom>
          <a:noFill/>
          <a:ln w="38100" cmpd="dbl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r-HR" altLang="sr-Latn-RS" sz="1600" b="1" dirty="0"/>
              <a:t>Možda NETKO </a:t>
            </a:r>
            <a:r>
              <a:rPr lang="hr-HR" altLang="sr-Latn-RS" sz="1600" b="1" dirty="0" smtClean="0">
                <a:solidFill>
                  <a:schemeClr val="accent1">
                    <a:lumMod val="75000"/>
                  </a:schemeClr>
                </a:solidFill>
              </a:rPr>
              <a:t>smanji</a:t>
            </a:r>
            <a:r>
              <a:rPr lang="hr-HR" altLang="sr-Latn-RS" sz="1600" b="1" dirty="0" smtClean="0"/>
              <a:t> </a:t>
            </a:r>
            <a:r>
              <a:rPr lang="hr-HR" altLang="sr-Latn-RS" sz="1600" b="1" dirty="0"/>
              <a:t>i broj potresa!</a:t>
            </a:r>
          </a:p>
        </p:txBody>
      </p:sp>
      <p:sp>
        <p:nvSpPr>
          <p:cNvPr id="23" name="Rounded Rectangle 22"/>
          <p:cNvSpPr>
            <a:spLocks noChangeArrowheads="1"/>
          </p:cNvSpPr>
          <p:nvPr/>
        </p:nvSpPr>
        <p:spPr bwMode="auto">
          <a:xfrm>
            <a:off x="411894" y="1345400"/>
            <a:ext cx="3837812" cy="1148844"/>
          </a:xfrm>
          <a:prstGeom prst="roundRect">
            <a:avLst>
              <a:gd name="adj" fmla="val 10861"/>
            </a:avLst>
          </a:prstGeom>
          <a:solidFill>
            <a:srgbClr val="FFFFFF"/>
          </a:solidFill>
          <a:ln>
            <a:noFill/>
          </a:ln>
          <a:effectLst>
            <a:outerShdw blurRad="101600" dist="53882" dir="13500000" sx="89999" sy="89999" algn="tl" rotWithShape="0">
              <a:srgbClr val="4F81BD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457200" bIns="228600" anchor="t" anchorCtr="0" upright="1">
            <a:spAutoFit/>
          </a:bodyPr>
          <a:lstStyle/>
          <a:p>
            <a:pPr indent="450215" algn="ctr"/>
            <a:r>
              <a:rPr lang="hr-HR" sz="1100" i="1" dirty="0">
                <a:effectLst/>
                <a:latin typeface="Calibri"/>
                <a:ea typeface="Calibri"/>
                <a:cs typeface="Times New Roman"/>
              </a:rPr>
              <a:t>Član 11.</a:t>
            </a:r>
            <a:endParaRPr lang="hr-HR" sz="1100" dirty="0">
              <a:effectLst/>
              <a:latin typeface="Calibri"/>
              <a:ea typeface="Calibri"/>
              <a:cs typeface="Times New Roman"/>
            </a:endParaRPr>
          </a:p>
          <a:p>
            <a:pPr algn="just"/>
            <a:r>
              <a:rPr lang="hr-HR" sz="1100" i="1" dirty="0">
                <a:effectLst/>
                <a:latin typeface="Calibri"/>
                <a:ea typeface="Calibri"/>
                <a:cs typeface="Times New Roman"/>
              </a:rPr>
              <a:t>Sredstva za obavljanje seizmoloških poslova od posebnog društvenog interesa (član 2.) kao i sredstva za izgradnju i održavanje osnovne mreže seizmoloških i akcelerografskih postaja osiguravaju se u </a:t>
            </a:r>
            <a:r>
              <a:rPr lang="hr-HR" sz="1100" i="1" dirty="0" smtClean="0">
                <a:effectLst/>
                <a:latin typeface="Calibri"/>
                <a:ea typeface="Calibri"/>
                <a:cs typeface="Times New Roman"/>
              </a:rPr>
              <a:t>proračunu </a:t>
            </a:r>
            <a:r>
              <a:rPr lang="hr-HR" sz="1100" i="1" dirty="0">
                <a:effectLst/>
                <a:latin typeface="Calibri"/>
                <a:ea typeface="Calibri"/>
                <a:cs typeface="Times New Roman"/>
              </a:rPr>
              <a:t>Republike Hrvatske</a:t>
            </a:r>
            <a:r>
              <a:rPr lang="hr-HR" sz="1100" dirty="0">
                <a:effectLst/>
                <a:latin typeface="Calibri"/>
                <a:ea typeface="Calibri"/>
                <a:cs typeface="Times New Roman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9592" y="2806806"/>
            <a:ext cx="24482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  <a:spcAft>
                <a:spcPts val="0"/>
              </a:spcAft>
              <a:tabLst>
                <a:tab pos="990600" algn="l"/>
              </a:tabLst>
            </a:pPr>
            <a:r>
              <a:rPr lang="hr-HR" sz="1100" b="1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300%</a:t>
            </a:r>
            <a:r>
              <a:rPr lang="hr-HR" sz="1100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hr-HR" sz="1100" b="1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povećanje</a:t>
            </a:r>
            <a:r>
              <a:rPr lang="hr-HR" sz="1100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1100" i="1" dirty="0">
                <a:latin typeface="Times New Roman"/>
                <a:ea typeface="Calibri"/>
                <a:cs typeface="Times New Roman"/>
              </a:rPr>
              <a:t>broja </a:t>
            </a:r>
            <a:r>
              <a:rPr lang="hr-HR" sz="1100" i="1" dirty="0" smtClean="0">
                <a:latin typeface="Times New Roman"/>
                <a:ea typeface="Calibri"/>
                <a:cs typeface="Times New Roman"/>
              </a:rPr>
              <a:t>seizmografa</a:t>
            </a:r>
            <a:r>
              <a:rPr lang="hr-HR" sz="1100" i="1" dirty="0">
                <a:latin typeface="Times New Roman"/>
                <a:ea typeface="Calibri"/>
                <a:cs typeface="Times New Roman"/>
              </a:rPr>
              <a:t/>
            </a:r>
            <a:br>
              <a:rPr lang="hr-HR" sz="1100" i="1" dirty="0">
                <a:latin typeface="Times New Roman"/>
                <a:ea typeface="Calibri"/>
                <a:cs typeface="Times New Roman"/>
              </a:rPr>
            </a:br>
            <a:r>
              <a:rPr lang="hr-HR" sz="1100" b="1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1200%</a:t>
            </a:r>
            <a:r>
              <a:rPr lang="hr-HR" sz="1100" i="1" dirty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1100" b="1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povećanje</a:t>
            </a:r>
            <a:r>
              <a:rPr lang="hr-HR" sz="1100" i="1" dirty="0" smtClean="0">
                <a:solidFill>
                  <a:srgbClr val="00B0F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1100" i="1" dirty="0">
                <a:latin typeface="Times New Roman"/>
                <a:ea typeface="Calibri"/>
                <a:cs typeface="Times New Roman"/>
              </a:rPr>
              <a:t>broja </a:t>
            </a:r>
            <a:r>
              <a:rPr lang="hr-HR" sz="1100" i="1" dirty="0" smtClean="0">
                <a:latin typeface="Times New Roman"/>
                <a:ea typeface="Calibri"/>
                <a:cs typeface="Times New Roman"/>
              </a:rPr>
              <a:t>podataka</a:t>
            </a:r>
            <a:endParaRPr lang="hr-HR" sz="11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ts val="1500"/>
              </a:lnSpc>
              <a:spcAft>
                <a:spcPts val="800"/>
              </a:spcAft>
              <a:tabLst>
                <a:tab pos="990600" algn="l"/>
              </a:tabLst>
            </a:pPr>
            <a:r>
              <a:rPr lang="hr-HR" sz="1100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12%</a:t>
            </a:r>
            <a:r>
              <a:rPr lang="hr-HR" sz="11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hr-HR" sz="1100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smanjenje</a:t>
            </a:r>
            <a:r>
              <a:rPr lang="hr-HR" sz="1100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1100" i="1" dirty="0">
                <a:latin typeface="Times New Roman"/>
                <a:ea typeface="Calibri"/>
                <a:cs typeface="Times New Roman"/>
              </a:rPr>
              <a:t>broja zaposlenih</a:t>
            </a:r>
            <a:br>
              <a:rPr lang="hr-HR" sz="1100" i="1" dirty="0">
                <a:latin typeface="Times New Roman"/>
                <a:ea typeface="Calibri"/>
                <a:cs typeface="Times New Roman"/>
              </a:rPr>
            </a:br>
            <a:r>
              <a:rPr lang="hr-HR" sz="1100" b="1" i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12%</a:t>
            </a:r>
            <a:r>
              <a:rPr lang="hr-HR" sz="11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hr-HR" sz="1100" b="1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smanjenje</a:t>
            </a:r>
            <a:r>
              <a:rPr lang="hr-HR" sz="1100" i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hr-HR" sz="1100" i="1" dirty="0">
                <a:latin typeface="Times New Roman"/>
                <a:ea typeface="Calibri"/>
                <a:cs typeface="Times New Roman"/>
              </a:rPr>
              <a:t>financiranja,</a:t>
            </a:r>
            <a:endParaRPr lang="hr-HR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5" name="Rounded Rectangle 24"/>
          <p:cNvSpPr>
            <a:spLocks noChangeArrowheads="1"/>
          </p:cNvSpPr>
          <p:nvPr/>
        </p:nvSpPr>
        <p:spPr bwMode="auto">
          <a:xfrm>
            <a:off x="4716016" y="1315841"/>
            <a:ext cx="4104456" cy="1164743"/>
          </a:xfrm>
          <a:prstGeom prst="roundRect">
            <a:avLst>
              <a:gd name="adj" fmla="val 10861"/>
            </a:avLst>
          </a:prstGeom>
          <a:solidFill>
            <a:srgbClr val="FFFFFF"/>
          </a:solidFill>
          <a:ln>
            <a:noFill/>
          </a:ln>
          <a:effectLst>
            <a:outerShdw blurRad="101600" dist="53882" dir="13500000" sx="89999" sy="89999" algn="tl" rotWithShape="0">
              <a:srgbClr val="4F81BD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457200" bIns="228600" anchor="t" anchorCtr="0" upright="1">
            <a:spAutoFit/>
          </a:bodyPr>
          <a:lstStyle/>
          <a:p>
            <a:r>
              <a:rPr lang="hr-HR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Prostorni </a:t>
            </a:r>
            <a:r>
              <a:rPr lang="hr-HR" sz="1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Grada </a:t>
            </a:r>
            <a:r>
              <a:rPr lang="hr-HR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Zagreba (</a:t>
            </a:r>
            <a:r>
              <a:rPr lang="hr-HR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10.3.6.)</a:t>
            </a:r>
            <a:endParaRPr lang="hr-HR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Visoki seizmički potencijal Grada Zagreba i okolnih područja nameće potrebu sustavnog i kontinuiranog instrumentalnog praćenja seizmičke aktivnosti. U tu svrhu </a:t>
            </a:r>
            <a:r>
              <a:rPr lang="hr-HR" sz="11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uspostavit će se lokalna mreža digitalnih seizmografa</a:t>
            </a:r>
            <a:r>
              <a:rPr lang="hr-HR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koja će omogućiti detaljnije istraživanje značajki seizmičke aktivnosti...</a:t>
            </a:r>
          </a:p>
          <a:p>
            <a:pPr indent="450215" algn="ctr">
              <a:lnSpc>
                <a:spcPct val="107000"/>
              </a:lnSpc>
              <a:spcAft>
                <a:spcPts val="600"/>
              </a:spcAft>
            </a:pPr>
            <a:endParaRPr lang="hr-HR" sz="11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406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1625" y="1506748"/>
            <a:ext cx="4040188" cy="733425"/>
          </a:xfrm>
        </p:spPr>
        <p:txBody>
          <a:bodyPr/>
          <a:lstStyle/>
          <a:p>
            <a:pPr>
              <a:defRPr/>
            </a:pP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Pula i Rijeka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>
          <a:xfrm>
            <a:off x="4791075" y="1489496"/>
            <a:ext cx="4041775" cy="731838"/>
          </a:xfrm>
        </p:spPr>
        <p:txBody>
          <a:bodyPr/>
          <a:lstStyle/>
          <a:p>
            <a:pPr>
              <a:defRPr/>
            </a:pP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Zagreb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01625" y="2276475"/>
            <a:ext cx="4041775" cy="174942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  <a:defRPr/>
            </a:pPr>
            <a:r>
              <a:rPr lang="hr-HR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Prve seizmološke postaje u Hrvatskoj:</a:t>
            </a:r>
          </a:p>
          <a:p>
            <a:pPr marL="429750" indent="-285750">
              <a:buFont typeface="Arial" panose="020B0604020202020204" pitchFamily="34" charset="0"/>
              <a:buChar char="•"/>
              <a:defRPr/>
            </a:pPr>
            <a:r>
              <a:rPr lang="hr-HR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Mornarički hidrografski institut u Puli 1900.g.</a:t>
            </a:r>
          </a:p>
          <a:p>
            <a:pPr marL="429750" indent="-285750">
              <a:buFont typeface="Arial" panose="020B0604020202020204" pitchFamily="34" charset="0"/>
              <a:buChar char="•"/>
              <a:defRPr/>
            </a:pPr>
            <a:r>
              <a:rPr lang="hr-HR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Pomorska akademija u Rijeci 1901.g.</a:t>
            </a:r>
          </a:p>
          <a:p>
            <a:pPr marL="0" indent="0">
              <a:buFont typeface="Wingdings 2" pitchFamily="18" charset="2"/>
              <a:buNone/>
              <a:defRPr/>
            </a:pPr>
            <a:r>
              <a:rPr lang="hr-HR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 postaje nestale su s padom Austrougarske 1918.</a:t>
            </a:r>
          </a:p>
          <a:p>
            <a:pPr>
              <a:defRPr/>
            </a:pPr>
            <a:endParaRPr lang="hr-HR" dirty="0"/>
          </a:p>
        </p:txBody>
      </p:sp>
      <p:sp>
        <p:nvSpPr>
          <p:cNvPr id="24581" name="Content Placeholder 7"/>
          <p:cNvSpPr>
            <a:spLocks noGrp="1"/>
          </p:cNvSpPr>
          <p:nvPr>
            <p:ph sz="quarter" idx="4"/>
          </p:nvPr>
        </p:nvSpPr>
        <p:spPr>
          <a:xfrm>
            <a:off x="4800600" y="2276475"/>
            <a:ext cx="4038600" cy="3821113"/>
          </a:xfrm>
        </p:spPr>
        <p:txBody>
          <a:bodyPr/>
          <a:lstStyle/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1861. Početak meteoroloških mjerenja,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1880. Veliki Zagrebački potres,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1892. A. Mohorovičić Direktor G.Z.,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1906. Prvi seizmograf u Zagrebu,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1909. Otkriće Mohorovičićevog diskontinuiteta,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1948. G.Z. postaje dio  PMF-a,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1985. Zakon o Seizmološkim poslovima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2000. </a:t>
            </a:r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Prvi širokopojasni digitalni seizmografi u Hrvatskoj,</a:t>
            </a:r>
          </a:p>
          <a:p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2016. Državna mreža seizmografa ima </a:t>
            </a:r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13+4 </a:t>
            </a:r>
            <a:r>
              <a:rPr lang="hr-HR" altLang="sr-Latn-RS" sz="1600" dirty="0" smtClean="0">
                <a:latin typeface="Times New Roman" pitchFamily="18" charset="0"/>
                <a:cs typeface="Times New Roman" pitchFamily="18" charset="0"/>
              </a:rPr>
              <a:t>seizmoloških postaja u Hrvatskoj i samo 5 akcelerografa. </a:t>
            </a:r>
          </a:p>
        </p:txBody>
      </p:sp>
      <p:sp>
        <p:nvSpPr>
          <p:cNvPr id="24582" name="Title 2"/>
          <p:cNvSpPr>
            <a:spLocks noGrp="1"/>
          </p:cNvSpPr>
          <p:nvPr>
            <p:ph type="title"/>
          </p:nvPr>
        </p:nvSpPr>
        <p:spPr>
          <a:xfrm>
            <a:off x="301625" y="375047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godina</a:t>
            </a:r>
            <a:endParaRPr lang="hr-HR" altLang="sr-Latn-R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49700"/>
            <a:ext cx="36433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780309"/>
              </p:ext>
            </p:extLst>
          </p:nvPr>
        </p:nvGraphicFramePr>
        <p:xfrm>
          <a:off x="1612265" y="2420888"/>
          <a:ext cx="5919470" cy="3658934"/>
        </p:xfrm>
        <a:graphic>
          <a:graphicData uri="http://schemas.openxmlformats.org/drawingml/2006/table">
            <a:tbl>
              <a:tblPr firstRow="1" firstCol="1" bandRow="1"/>
              <a:tblGrid>
                <a:gridCol w="1076960"/>
                <a:gridCol w="1060450"/>
                <a:gridCol w="1002030"/>
                <a:gridCol w="800100"/>
                <a:gridCol w="1979930"/>
              </a:tblGrid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Država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Broj seizmografa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Broj akcelerografa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Broj zaposlenih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Proračun (približno)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Italija /INGV/, 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 centara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&gt;300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&gt;1000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&gt;900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2015. god.    76.600.000 </a:t>
                      </a:r>
                      <a:r>
                        <a:rPr lang="hr-HR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EUR          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Švicarska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82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2015. god.    5.000.000 CHF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Češka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Slovenija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2015. god.    1.200.000,00 kn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Austrija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Srbija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2013. god.    900.000,00 kn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2015. god.    750.000,00 kn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Albanija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Mađarska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Crna Gora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2014. god.     760.000,00 kn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</a:tr>
              <a:tr h="252095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Hrvatska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13+4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hr-HR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2013. god.     400.000,00 kn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2014.  god.    396.000,00 kn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2015.  god.    356.400,00 kn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  <a:p>
                      <a:pPr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hr-HR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2016.  god.    356.400,00 kn (?)</a:t>
                      </a:r>
                      <a:endParaRPr lang="hr-HR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endParaRPr lang="hr-HR" dirty="0"/>
          </a:p>
        </p:txBody>
      </p:sp>
      <p:sp>
        <p:nvSpPr>
          <p:cNvPr id="6" name="Rectangle 5"/>
          <p:cNvSpPr/>
          <p:nvPr/>
        </p:nvSpPr>
        <p:spPr>
          <a:xfrm>
            <a:off x="1187624" y="1691516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1" dirty="0"/>
              <a:t>Položaj Seizmološke službe Hrvatske u </a:t>
            </a:r>
            <a:r>
              <a:rPr lang="hr-HR" b="1" i="1" dirty="0" smtClean="0"/>
              <a:t>okruženju!</a:t>
            </a:r>
          </a:p>
          <a:p>
            <a:pPr algn="ctr"/>
            <a:r>
              <a:rPr lang="hr-HR" b="1" i="1" dirty="0" smtClean="0"/>
              <a:t>Dali je održivo?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3667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hr-HR" dirty="0" smtClean="0"/>
              <a:t>Epicentar potresa od 24.08.2016 u Italiji (prvi u nizu) bio je jednako udaljen od gradova Amatrice i Norcie. </a:t>
            </a:r>
          </a:p>
          <a:p>
            <a:r>
              <a:rPr lang="hr-HR" dirty="0" smtClean="0"/>
              <a:t>Amatrice je razrušen i poginulo je gotovo 300 ljudi.</a:t>
            </a:r>
          </a:p>
          <a:p>
            <a:r>
              <a:rPr lang="hr-HR" dirty="0" smtClean="0"/>
              <a:t>U Norcii su građevine bile rekonstruirane nakon jednog prijašnjeg potresa. Od ovog potresa ima oštećenja na zgradama, ali u Norcii nema ljudskih žrtava. Procjena ekonomskih gubitaka koji su se mogli dogoditi, u omjeru uloženog i dobivenog u Norcii je 7:1.</a:t>
            </a:r>
            <a:endParaRPr lang="hr-HR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</a:t>
            </a:r>
            <a:r>
              <a:rPr lang="hr-HR" altLang="sr-Latn-RS" sz="2400" dirty="0" smtClean="0">
                <a:solidFill>
                  <a:srgbClr val="D16349"/>
                </a:solidFill>
              </a:rPr>
              <a:t>godina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9860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04664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</a:t>
            </a:r>
            <a:r>
              <a:rPr lang="hr-HR" altLang="sr-Latn-RS" sz="2400" dirty="0">
                <a:solidFill>
                  <a:schemeClr val="accent1"/>
                </a:solidFill>
              </a:rPr>
              <a:t>seizmologija</a:t>
            </a:r>
            <a:r>
              <a:rPr lang="hr-HR" altLang="sr-Latn-RS" sz="2400" dirty="0">
                <a:solidFill>
                  <a:srgbClr val="D16349"/>
                </a:solidFill>
              </a:rPr>
              <a:t> u Zagrebu – 110 godina</a:t>
            </a:r>
            <a:endParaRPr lang="hr-HR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64904"/>
            <a:ext cx="4027367" cy="262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01752" y="1722294"/>
            <a:ext cx="4038600" cy="338554"/>
          </a:xfrm>
        </p:spPr>
        <p:txBody>
          <a:bodyPr>
            <a:spAutoFit/>
          </a:bodyPr>
          <a:lstStyle/>
          <a:p>
            <a:pPr lvl="0">
              <a:buClr>
                <a:srgbClr val="D16349"/>
              </a:buClr>
            </a:pPr>
            <a:r>
              <a:rPr lang="hr-HR" altLang="sr-Latn-RS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1861. Početak meteoroloških mjerenja</a:t>
            </a:r>
            <a:r>
              <a:rPr lang="hr-HR" altLang="sr-Latn-RS" sz="1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hr-HR" altLang="sr-Latn-RS" sz="1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3650" y="1722294"/>
            <a:ext cx="3602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16349"/>
              </a:buClr>
              <a:buSzPct val="85000"/>
              <a:buFont typeface="Wingdings 2" pitchFamily="18" charset="2"/>
              <a:buChar char=""/>
            </a:pPr>
            <a:r>
              <a:rPr lang="hr-HR" altLang="sr-Latn-RS" sz="1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1880. Veliki Zagrebački potres,</a:t>
            </a:r>
          </a:p>
        </p:txBody>
      </p:sp>
      <p:pic>
        <p:nvPicPr>
          <p:cNvPr id="9" name="Picture 6" descr="http://dazg.chez.com/images/potres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1776" y="2060849"/>
            <a:ext cx="2340227" cy="1512168"/>
          </a:xfrm>
        </p:spPr>
      </p:pic>
      <p:sp>
        <p:nvSpPr>
          <p:cNvPr id="10" name="Text Box 8"/>
          <p:cNvSpPr txBox="1">
            <a:spLocks noChangeAspect="1" noChangeArrowheads="1"/>
          </p:cNvSpPr>
          <p:nvPr/>
        </p:nvSpPr>
        <p:spPr bwMode="auto">
          <a:xfrm>
            <a:off x="4754353" y="3717032"/>
            <a:ext cx="40324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Char char="–"/>
            </a:pPr>
            <a:r>
              <a:rPr lang="hr-HR" altLang="sr-Latn-RS" sz="1200" b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Osjetio se intenzitetom </a:t>
            </a:r>
            <a:r>
              <a:rPr lang="hr-HR" altLang="sr-Latn-RS" sz="1200" b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V°MCS </a:t>
            </a:r>
            <a:r>
              <a:rPr lang="hr-HR" altLang="sr-Latn-RS" sz="1200" b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u Vukovaru </a:t>
            </a:r>
            <a:r>
              <a:rPr lang="hr-HR" altLang="sr-Latn-RS" sz="1200" b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235 km </a:t>
            </a:r>
            <a:r>
              <a:rPr lang="hr-HR" altLang="sr-Latn-RS" sz="1200" b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od epicentra,</a:t>
            </a:r>
            <a:endParaRPr lang="hr-HR" altLang="sr-Latn-RS" sz="1200" b="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Char char="–"/>
            </a:pPr>
            <a:r>
              <a:rPr lang="hr-HR" altLang="sr-Latn-RS" sz="1200" b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Također se osjetio u Dubrovniku, </a:t>
            </a:r>
            <a:r>
              <a:rPr lang="hr-HR" altLang="sr-Latn-RS" sz="1200" b="0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400 km </a:t>
            </a:r>
            <a:r>
              <a:rPr lang="hr-HR" altLang="sr-Latn-RS" sz="12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udaljenom od</a:t>
            </a:r>
            <a:r>
              <a:rPr lang="hr-HR" altLang="sr-Latn-RS" sz="1200" b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epicentra! </a:t>
            </a:r>
            <a:endParaRPr lang="hr-HR" altLang="sr-Latn-RS" sz="1200" b="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Char char="–"/>
            </a:pPr>
            <a:r>
              <a:rPr lang="hr-HR" altLang="sr-Latn-RS" sz="1200" b="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U prvih godinu dana nakon potresa osjetilo se 200  naknadnih potresa u Zagrebu i okolici.</a:t>
            </a:r>
            <a:endParaRPr lang="hr-HR" altLang="sr-Latn-RS" sz="1200" b="0" dirty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866" y="5443414"/>
            <a:ext cx="3654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</a:rPr>
              <a:t>Velike realke na Griču u  Zagrebu.</a:t>
            </a:r>
            <a:endParaRPr lang="pl-PL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0" y="5072697"/>
            <a:ext cx="419774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altLang="sr-Latn-RS" sz="1200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Od </a:t>
            </a:r>
            <a:r>
              <a:rPr lang="hr-HR" altLang="sr-Latn-RS" sz="1200" b="1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ukupno 3830 objekata</a:t>
            </a:r>
            <a:r>
              <a:rPr lang="hr-HR" altLang="sr-Latn-RS" sz="1200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hr-HR" altLang="sr-Latn-RS" sz="1200" b="1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gotovo</a:t>
            </a:r>
            <a:r>
              <a:rPr lang="hr-HR" altLang="sr-Latn-RS" sz="1200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hr-HR" altLang="sr-Latn-RS" sz="1200" b="1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SVI su oštećeni (!)</a:t>
            </a:r>
            <a:r>
              <a:rPr lang="hr-HR" altLang="sr-Latn-RS" sz="1200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, a </a:t>
            </a:r>
            <a:r>
              <a:rPr lang="hr-HR" altLang="sr-Latn-RS" sz="1200" b="1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12.6 % zgrada je teško oštećeno</a:t>
            </a:r>
            <a:r>
              <a:rPr lang="hr-HR" altLang="sr-Latn-RS" sz="1200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 (nastali su otvori u zidovima, rušenje unutarnjih zidova i dijelova zgrade, do rušenja cijele zgrade).                                             </a:t>
            </a:r>
          </a:p>
          <a:p>
            <a:pPr>
              <a:spcAft>
                <a:spcPts val="600"/>
              </a:spcAft>
            </a:pPr>
            <a:r>
              <a:rPr lang="hr-HR" altLang="sr-Latn-RS" sz="1200" dirty="0" smtClean="0">
                <a:solidFill>
                  <a:srgbClr val="A34029"/>
                </a:solidFill>
                <a:latin typeface="Trebuchet MS" pitchFamily="34" charset="0"/>
                <a:cs typeface="Times New Roman" pitchFamily="18" charset="0"/>
              </a:rPr>
              <a:t>U Zagrebu i Granešini poginula su tri čovjeka... 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35538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kumimoji="0" lang="hr-HR" altLang="sr-Latn-R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/>
              </a:rPr>
              <a:t>Instrumentalna seizmologija u Zagrebu – 110 godina</a:t>
            </a:r>
            <a:endParaRPr lang="en-US" altLang="sr-Latn-RS" sz="2800" dirty="0" smtClean="0">
              <a:solidFill>
                <a:srgbClr val="00206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3779912" y="1166019"/>
            <a:ext cx="476287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lang="hr-HR" altLang="sr-Latn-RS" sz="1800" b="1" kern="12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1892. </a:t>
            </a:r>
            <a:r>
              <a:rPr lang="hr-HR" altLang="sr-Latn-RS" sz="1800" b="1" kern="1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Andrija Mohorovičić dolazi na mjesto direktora Geofizičkog zavoda u Zagrebu. Iako je još radio u području meteorologije, posljedice velikog Zagrebačkog potresa od prije 12 godina utjecale su na to da njegov rad obuhvati i seizmologiju.</a:t>
            </a:r>
          </a:p>
          <a:p>
            <a:pPr marL="0" lvl="0" indent="0">
              <a:buClr>
                <a:srgbClr val="D16349"/>
              </a:buClr>
              <a:buSzPct val="85000"/>
              <a:buNone/>
            </a:pP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Jedini seizmološki instrument </a:t>
            </a:r>
          </a:p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kumimoji="0" lang="hr-H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u Zagrebu bilo je njihalo</a:t>
            </a:r>
            <a:r>
              <a:rPr kumimoji="0" lang="hr-HR" sz="18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dugo</a:t>
            </a:r>
          </a:p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kumimoji="0" lang="hr-HR" sz="18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120cm koje je pisalo po pepelu,</a:t>
            </a:r>
          </a:p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kumimoji="0" lang="hr-HR" sz="18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 postavio ga je Ivan Stožir </a:t>
            </a:r>
          </a:p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kumimoji="0" lang="hr-HR" sz="18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prije Zagrebačkog potresa.</a:t>
            </a:r>
          </a:p>
          <a:p>
            <a:pPr marL="0" lvl="0" indent="0">
              <a:buClr>
                <a:srgbClr val="D16349"/>
              </a:buClr>
              <a:buSzPct val="85000"/>
              <a:buNone/>
            </a:pPr>
            <a:endParaRPr lang="hr-HR" sz="1800" b="1" kern="1200" baseline="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lang="hr-HR" sz="1800" b="1" kern="1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0" lvl="0" indent="0">
              <a:buClr>
                <a:srgbClr val="D16349"/>
              </a:buClr>
              <a:buSzPct val="85000"/>
              <a:buNone/>
            </a:pPr>
            <a:r>
              <a:rPr lang="hr-HR" sz="1800" b="1" kern="12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sz="1800" b="1" kern="1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hr-HR" sz="1800" b="1" kern="1200" baseline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r-HR" sz="1200" b="1" kern="1200" baseline="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rekonstrukcija gibanja</a:t>
            </a:r>
            <a:r>
              <a:rPr lang="hr-HR" sz="1200" b="1" kern="1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njihala pri Zagrebačkom potresu</a:t>
            </a:r>
            <a:r>
              <a:rPr lang="hr-HR" sz="1800" b="1" kern="1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hr-HR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Georgia"/>
            </a:endParaRPr>
          </a:p>
          <a:p>
            <a:pPr>
              <a:lnSpc>
                <a:spcPct val="90000"/>
              </a:lnSpc>
            </a:pPr>
            <a:endParaRPr lang="en-US" altLang="sr-Latn-RS" sz="22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381000" y="990600"/>
            <a:ext cx="8534400" cy="0"/>
          </a:xfrm>
          <a:prstGeom prst="line">
            <a:avLst/>
          </a:prstGeom>
          <a:noFill/>
          <a:ln w="76200">
            <a:solidFill>
              <a:srgbClr val="B888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 sz="140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2878137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802" y="3284984"/>
            <a:ext cx="1105606" cy="211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01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718219" y="1675043"/>
            <a:ext cx="65261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D16349"/>
              </a:buClr>
            </a:pPr>
            <a:r>
              <a:rPr lang="hr-HR" altLang="sr-Latn-R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travnja1906. Prvi seizmograf u Zagrebu</a:t>
            </a:r>
            <a:endParaRPr lang="hr-HR" altLang="sr-Latn-R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godina</a:t>
            </a:r>
            <a:endParaRPr lang="hr-HR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2496" y="2420888"/>
            <a:ext cx="4185696" cy="4069616"/>
            <a:chOff x="222496" y="2420888"/>
            <a:chExt cx="4185696" cy="4069616"/>
          </a:xfrm>
        </p:grpSpPr>
        <p:pic>
          <p:nvPicPr>
            <p:cNvPr id="8" name="Picture 4" descr="Vicentini_120dp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44" y="2420888"/>
              <a:ext cx="3295919" cy="2637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222496" y="5013176"/>
              <a:ext cx="418569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r-HR" altLang="sr-Latn-RS" dirty="0" smtClean="0">
                  <a:latin typeface="Garamond" pitchFamily="18" charset="0"/>
                </a:rPr>
                <a:t>Seizmograf Vicentini-Konkoly proradio je  </a:t>
              </a:r>
              <a:r>
                <a:rPr lang="hr-HR" altLang="sr-Latn-RS" b="1" dirty="0" smtClean="0">
                  <a:latin typeface="Garamond" pitchFamily="18" charset="0"/>
                </a:rPr>
                <a:t>4. travnja 1906</a:t>
              </a:r>
              <a:r>
                <a:rPr lang="hr-HR" altLang="sr-Latn-RS" dirty="0" smtClean="0">
                  <a:latin typeface="Garamond" pitchFamily="18" charset="0"/>
                </a:rPr>
                <a:t>, pa taj datum računamo kao početak rada zagrebačke seizmološke postaje ZAGREB (ZAG). Od tada do danas radi seizmograf u Zagrebu 24/365 * 110 godina.</a:t>
              </a:r>
              <a:endParaRPr lang="hr-HR" altLang="sr-Latn-RS" dirty="0">
                <a:latin typeface="Garamond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44008" y="2420890"/>
            <a:ext cx="4187825" cy="3941776"/>
            <a:chOff x="4644008" y="2420890"/>
            <a:chExt cx="4187825" cy="3941776"/>
          </a:xfrm>
        </p:grpSpPr>
        <p:pic>
          <p:nvPicPr>
            <p:cNvPr id="10" name="Picture 9" descr="Vicentini2_120dp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2866" y="2420890"/>
              <a:ext cx="3490151" cy="2294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4644008" y="4911691"/>
              <a:ext cx="4187825" cy="1450975"/>
              <a:chOff x="4644008" y="4797152"/>
              <a:chExt cx="4187825" cy="1450975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4797152"/>
                <a:ext cx="4187825" cy="1450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4860032" y="5949280"/>
                <a:ext cx="3888432" cy="247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r-HR" altLang="sr-Latn-RS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itchFamily="34" charset="0"/>
                  </a:rPr>
                  <a:t>Zagrebački zapis potresa u San Franciscu 18.04.1906.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16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1752" y="1447094"/>
            <a:ext cx="8590728" cy="855619"/>
          </a:xfrm>
        </p:spPr>
        <p:txBody>
          <a:bodyPr>
            <a:spAutoFit/>
          </a:bodyPr>
          <a:lstStyle/>
          <a:p>
            <a:pPr algn="ctr"/>
            <a:r>
              <a:rPr lang="hr-HR" sz="1600" dirty="0" smtClean="0"/>
              <a:t>Seizmografi tipa Wiechert 1908</a:t>
            </a:r>
          </a:p>
          <a:p>
            <a:pPr algn="just"/>
            <a:r>
              <a:rPr lang="hr-HR" sz="1400" dirty="0" smtClean="0"/>
              <a:t>Wiechert „mali” njihalo mase 80kg		Wiechert „Veliki” njihalo mase 1000kg</a:t>
            </a:r>
          </a:p>
          <a:p>
            <a:pPr algn="just"/>
            <a:r>
              <a:rPr lang="hr-HR" sz="1400" dirty="0" smtClean="0"/>
              <a:t>godine 1908. povećanje x20				</a:t>
            </a:r>
            <a:r>
              <a:rPr lang="hr-HR" sz="1400" dirty="0"/>
              <a:t> godine </a:t>
            </a:r>
            <a:r>
              <a:rPr lang="hr-HR" sz="1400" dirty="0" smtClean="0"/>
              <a:t>1909. povećanje x200</a:t>
            </a:r>
            <a:endParaRPr lang="hr-HR" sz="14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1625" y="404664"/>
            <a:ext cx="8534400" cy="461665"/>
          </a:xfrm>
        </p:spPr>
        <p:txBody>
          <a:bodyPr>
            <a:spAutoFit/>
          </a:bodyPr>
          <a:lstStyle/>
          <a:p>
            <a:r>
              <a:rPr lang="hr-HR" altLang="sr-Latn-RS" sz="2400" dirty="0">
                <a:solidFill>
                  <a:srgbClr val="D16349"/>
                </a:solidFill>
              </a:rPr>
              <a:t>Instrumentalna seizmologija u Zagrebu – 110 godina</a:t>
            </a:r>
            <a:endParaRPr lang="hr-HR" dirty="0"/>
          </a:p>
        </p:txBody>
      </p:sp>
      <p:pic>
        <p:nvPicPr>
          <p:cNvPr id="7" name="Picture 10" descr="Wiechert na Gricu_150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82" y="2348881"/>
            <a:ext cx="1613502" cy="200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35168"/>
            <a:ext cx="1368151" cy="201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Wiech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170" y="2951956"/>
            <a:ext cx="2518476" cy="33647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Moho_sobe 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83859"/>
            <a:ext cx="2574629" cy="343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1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533400"/>
            <a:ext cx="8153400" cy="533400"/>
          </a:xfrm>
        </p:spPr>
        <p:txBody>
          <a:bodyPr/>
          <a:lstStyle/>
          <a:p>
            <a:pPr algn="l" eaLnBrk="1" hangingPunct="1"/>
            <a:r>
              <a:rPr lang="hr-HR" altLang="sr-Latn-RS" sz="2000" b="1" dirty="0" smtClean="0">
                <a:solidFill>
                  <a:srgbClr val="7A1D00"/>
                </a:solidFill>
              </a:rPr>
              <a:t>RAD ZAGREBAČKE POSTAJE – TOČNO VRIJEME</a:t>
            </a:r>
          </a:p>
        </p:txBody>
      </p:sp>
      <p:sp>
        <p:nvSpPr>
          <p:cNvPr id="7172" name="Line 3"/>
          <p:cNvSpPr>
            <a:spLocks noChangeShapeType="1"/>
          </p:cNvSpPr>
          <p:nvPr/>
        </p:nvSpPr>
        <p:spPr bwMode="auto">
          <a:xfrm>
            <a:off x="457200" y="990600"/>
            <a:ext cx="8077200" cy="0"/>
          </a:xfrm>
          <a:prstGeom prst="line">
            <a:avLst/>
          </a:prstGeom>
          <a:noFill/>
          <a:ln w="38100">
            <a:solidFill>
              <a:srgbClr val="7C201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r-HR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57200" y="1219200"/>
            <a:ext cx="8305800" cy="5262979"/>
            <a:chOff x="457200" y="1219200"/>
            <a:chExt cx="8305800" cy="5262979"/>
          </a:xfrm>
        </p:grpSpPr>
        <p:sp>
          <p:nvSpPr>
            <p:cNvPr id="7170" name="Text Box 4"/>
            <p:cNvSpPr txBox="1">
              <a:spLocks noChangeArrowheads="1"/>
            </p:cNvSpPr>
            <p:nvPr/>
          </p:nvSpPr>
          <p:spPr bwMode="auto">
            <a:xfrm>
              <a:off x="457200" y="1219200"/>
              <a:ext cx="8305800" cy="5262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 Poznavanje i održavanje točnog vremena za seizmologiju je izuzetno važno, i Mohorovičić tome pridaje veliku pažnju. 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 Mohorovičić motri prolaz zvijezda kroz lokalni meridijan pasažnim instrumentom radi korekcije ura (od 1892-1914.)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 Nabavlja izvrsne opservatorijske ure </a:t>
              </a:r>
              <a:b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</a:b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njihalice (</a:t>
              </a:r>
              <a:r>
                <a:rPr lang="hr-HR" altLang="sr-Latn-RS" sz="2400" i="1" dirty="0">
                  <a:solidFill>
                    <a:srgbClr val="000000"/>
                  </a:solidFill>
                  <a:latin typeface="Garamond" pitchFamily="18" charset="0"/>
                </a:rPr>
                <a:t>Riefler, Strasser, Siemens</a:t>
              </a: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)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 Od </a:t>
              </a:r>
              <a:r>
                <a:rPr lang="hr-HR" altLang="sr-Latn-RS" sz="2400" dirty="0" smtClean="0">
                  <a:solidFill>
                    <a:srgbClr val="000000"/>
                  </a:solidFill>
                  <a:latin typeface="Garamond" pitchFamily="18" charset="0"/>
                </a:rPr>
                <a:t>1913. </a:t>
              </a: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ure se korigiraju prema </a:t>
              </a:r>
              <a:b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</a:b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radiosignalu Pariza i Nauena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FontTx/>
                <a:buChar char="•"/>
              </a:pPr>
              <a:r>
                <a:rPr lang="hr-HR" altLang="sr-Latn-RS" sz="2400" dirty="0">
                  <a:solidFill>
                    <a:srgbClr val="000000"/>
                  </a:solidFill>
                  <a:latin typeface="Garamond" pitchFamily="18" charset="0"/>
                </a:rPr>
                <a:t> Treći signal Geofizičkog zavoda ...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hr-HR" altLang="sr-Latn-RS" sz="2400" dirty="0" smtClean="0">
                <a:solidFill>
                  <a:srgbClr val="000000"/>
                </a:solidFill>
                <a:latin typeface="Garamond" pitchFamily="18" charset="0"/>
              </a:endParaRP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endParaRPr lang="hr-HR" altLang="sr-Latn-RS" sz="2400" dirty="0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pic>
          <p:nvPicPr>
            <p:cNvPr id="7173" name="Picture 11" descr="Tocno vrijeme 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2819400"/>
              <a:ext cx="222885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10" descr="Tocno vrijeme 0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267200"/>
              <a:ext cx="16002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471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F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833143" cy="2201143"/>
          </a:xfrm>
          <a:noFill/>
        </p:spPr>
      </p:pic>
      <p:grpSp>
        <p:nvGrpSpPr>
          <p:cNvPr id="5" name="Group 4"/>
          <p:cNvGrpSpPr/>
          <p:nvPr/>
        </p:nvGrpSpPr>
        <p:grpSpPr>
          <a:xfrm>
            <a:off x="4466997" y="764704"/>
            <a:ext cx="4287619" cy="5572048"/>
            <a:chOff x="4466997" y="764704"/>
            <a:chExt cx="4287619" cy="5572048"/>
          </a:xfrm>
        </p:grpSpPr>
        <p:pic>
          <p:nvPicPr>
            <p:cNvPr id="23555" name="Picture 6"/>
            <p:cNvPicPr>
              <a:picLocks noGrp="1" noChangeAspect="1" noChangeArrowheads="1"/>
            </p:cNvPicPr>
            <p:nvPr>
              <p:ph sz="half" idx="4294967295"/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716016" y="764704"/>
              <a:ext cx="4038600" cy="3519487"/>
            </a:xfrm>
            <a:noFill/>
          </p:spPr>
        </p:pic>
        <p:sp>
          <p:nvSpPr>
            <p:cNvPr id="23557" name="Text Box 10"/>
            <p:cNvSpPr txBox="1">
              <a:spLocks noChangeArrowheads="1"/>
            </p:cNvSpPr>
            <p:nvPr/>
          </p:nvSpPr>
          <p:spPr bwMode="auto">
            <a:xfrm>
              <a:off x="4466997" y="4705536"/>
              <a:ext cx="4287485" cy="1631216"/>
            </a:xfrm>
            <a:prstGeom prst="rect">
              <a:avLst/>
            </a:prstGeom>
            <a:solidFill>
              <a:srgbClr val="0000FF"/>
            </a:solidFill>
            <a:ln w="57150" cmpd="thickThin">
              <a:solidFill>
                <a:srgbClr val="FF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sz="2000" dirty="0">
                  <a:solidFill>
                    <a:srgbClr val="FFCC00"/>
                  </a:solidFill>
                </a:rPr>
                <a:t>Valovi potresa su poput pregleda ultrazvukom na površinu Zemlje donijeli informaciju o </a:t>
              </a:r>
              <a:r>
                <a:rPr lang="hr-HR" altLang="sr-Latn-RS" sz="2000" dirty="0" smtClean="0">
                  <a:solidFill>
                    <a:srgbClr val="FFCC00"/>
                  </a:solidFill>
                </a:rPr>
                <a:t>diskontinuitetu </a:t>
              </a:r>
              <a:r>
                <a:rPr lang="hr-HR" altLang="sr-Latn-RS" sz="2000" dirty="0">
                  <a:solidFill>
                    <a:srgbClr val="FFCC00"/>
                  </a:solidFill>
                </a:rPr>
                <a:t>brzina na dubini oko 54 km</a:t>
              </a:r>
              <a:r>
                <a:rPr lang="hr-HR" altLang="sr-Latn-RS" sz="2000" dirty="0" smtClean="0">
                  <a:solidFill>
                    <a:srgbClr val="FFCC00"/>
                  </a:solidFill>
                </a:rPr>
                <a:t>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r-HR" altLang="sr-Latn-RS" sz="2000" dirty="0" smtClean="0">
                  <a:solidFill>
                    <a:srgbClr val="FFCC00"/>
                  </a:solidFill>
                </a:rPr>
                <a:t>Dokazana je slojevitost Zemlje.</a:t>
              </a:r>
              <a:endParaRPr lang="en-US" altLang="sr-Latn-RS" sz="2000" dirty="0">
                <a:solidFill>
                  <a:srgbClr val="FFCC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1520" y="791344"/>
            <a:ext cx="4234885" cy="3141712"/>
            <a:chOff x="251520" y="791344"/>
            <a:chExt cx="4234885" cy="3141712"/>
          </a:xfrm>
        </p:grpSpPr>
        <p:sp>
          <p:nvSpPr>
            <p:cNvPr id="3" name="TextBox 2"/>
            <p:cNvSpPr txBox="1"/>
            <p:nvPr/>
          </p:nvSpPr>
          <p:spPr>
            <a:xfrm>
              <a:off x="2429432" y="3573016"/>
              <a:ext cx="2056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1600" dirty="0" smtClean="0"/>
                <a:t>Andrija Mohorovičić</a:t>
              </a:r>
              <a:endParaRPr lang="hr-HR" sz="1600" dirty="0"/>
            </a:p>
          </p:txBody>
        </p:sp>
        <p:pic>
          <p:nvPicPr>
            <p:cNvPr id="8" name="Picture 6" descr="moho_izvjesce_120dp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791344"/>
              <a:ext cx="2110838" cy="314171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394" y="980728"/>
              <a:ext cx="1812817" cy="259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88640"/>
            <a:ext cx="7083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4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Default Design">
      <a:majorFont>
        <a:latin typeface="Book Antiqua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untain Top">
  <a:themeElements>
    <a:clrScheme name="1_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1_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2083</Words>
  <Application>Microsoft Office PowerPoint</Application>
  <PresentationFormat>On-screen Show (4:3)</PresentationFormat>
  <Paragraphs>404</Paragraphs>
  <Slides>31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Civic</vt:lpstr>
      <vt:lpstr>Default Design</vt:lpstr>
      <vt:lpstr>1_Default Design</vt:lpstr>
      <vt:lpstr>1_Mountain Top</vt:lpstr>
      <vt:lpstr>1_Civic</vt:lpstr>
      <vt:lpstr>Instrumentalna seizmologija u Zagrebu – 110 godina</vt:lpstr>
      <vt:lpstr>Instrumentalna seizmologija u Zagrebu – 110 godina</vt:lpstr>
      <vt:lpstr>Instrumentalna seizmologija u Zagrebu – 110 godina</vt:lpstr>
      <vt:lpstr>Instrumentalna seizmologija u Zagrebu – 110 godina</vt:lpstr>
      <vt:lpstr>Instrumentalna seizmologija u Zagrebu – 110 godina</vt:lpstr>
      <vt:lpstr>Instrumentalna seizmologija u Zagrebu – 110 godina</vt:lpstr>
      <vt:lpstr>Instrumentalna seizmologija u Zagrebu – 110 godina</vt:lpstr>
      <vt:lpstr>RAD ZAGREBAČKE POSTAJE – TOČNO VRIJEME</vt:lpstr>
      <vt:lpstr>PowerPoint Presentation</vt:lpstr>
      <vt:lpstr>Instrumentalna seizmologija u Zagrebu – 110 godina (doba analogne seizmometrije)</vt:lpstr>
      <vt:lpstr>PowerPoint Presentation</vt:lpstr>
      <vt:lpstr>PowerPoint Presentation</vt:lpstr>
      <vt:lpstr>Instrumentalna seizmologija u Zagrebu – 110 godina</vt:lpstr>
      <vt:lpstr>Instrumentalna seizmologija u Zagrebu – 110 godina Nastajanje seizmografske mreže</vt:lpstr>
      <vt:lpstr>Instrumentalna seizmologija u Zagrebu – 110 godina</vt:lpstr>
      <vt:lpstr>   </vt:lpstr>
      <vt:lpstr>Doba digitalnih seizmografa</vt:lpstr>
      <vt:lpstr>PowerPoint Presentation</vt:lpstr>
      <vt:lpstr>Instrumentalna seizmologija u Zagrebu – 110 godina</vt:lpstr>
      <vt:lpstr>PowerPoint Presentation</vt:lpstr>
      <vt:lpstr>PowerPoint Presentation</vt:lpstr>
      <vt:lpstr>PowerPoint Presentation</vt:lpstr>
      <vt:lpstr>PowerPoint Presentation</vt:lpstr>
      <vt:lpstr>Gradski Ured za upravljanje u hitnim stanjima Grada Zagreba  u svom djelokrugu aktivnosti shvatio je što znači SEIZMIČKI RIZIK i poštujući Prostorni plan grada Zagreba obavio je </vt:lpstr>
      <vt:lpstr>Instrumentalna seizmologija u Zagrebu – 110 godina</vt:lpstr>
      <vt:lpstr>PowerPoint Presentation</vt:lpstr>
      <vt:lpstr>PowerPoint Presentation</vt:lpstr>
      <vt:lpstr>PowerPoint Presentation</vt:lpstr>
      <vt:lpstr>Instrumentalna seizmologija u Zagrebu – 110 godina</vt:lpstr>
      <vt:lpstr>Instrumentalna seizmologija u Zagrebu – 110 godina</vt:lpstr>
      <vt:lpstr>Instrumentalna seizmologija u Zagrebu – 110 godina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ivo</dc:creator>
  <cp:lastModifiedBy>ivo</cp:lastModifiedBy>
  <cp:revision>88</cp:revision>
  <dcterms:created xsi:type="dcterms:W3CDTF">2016-11-22T10:34:09Z</dcterms:created>
  <dcterms:modified xsi:type="dcterms:W3CDTF">2016-11-25T10:59:03Z</dcterms:modified>
</cp:coreProperties>
</file>